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8"/>
  </p:notesMasterIdLst>
  <p:sldIdLst>
    <p:sldId id="257" r:id="rId2"/>
    <p:sldId id="258" r:id="rId3"/>
    <p:sldId id="319" r:id="rId4"/>
    <p:sldId id="301" r:id="rId5"/>
    <p:sldId id="302" r:id="rId6"/>
    <p:sldId id="303" r:id="rId7"/>
    <p:sldId id="304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261" r:id="rId23"/>
    <p:sldId id="320" r:id="rId24"/>
    <p:sldId id="262" r:id="rId25"/>
    <p:sldId id="322" r:id="rId26"/>
    <p:sldId id="321" r:id="rId27"/>
    <p:sldId id="270" r:id="rId28"/>
    <p:sldId id="333" r:id="rId29"/>
    <p:sldId id="271" r:id="rId30"/>
    <p:sldId id="272" r:id="rId31"/>
    <p:sldId id="323" r:id="rId32"/>
    <p:sldId id="324" r:id="rId33"/>
    <p:sldId id="325" r:id="rId34"/>
    <p:sldId id="326" r:id="rId35"/>
    <p:sldId id="327" r:id="rId36"/>
    <p:sldId id="328" r:id="rId37"/>
    <p:sldId id="329" r:id="rId38"/>
    <p:sldId id="330" r:id="rId39"/>
    <p:sldId id="331" r:id="rId40"/>
    <p:sldId id="332" r:id="rId41"/>
    <p:sldId id="273" r:id="rId42"/>
    <p:sldId id="274" r:id="rId43"/>
    <p:sldId id="275" r:id="rId44"/>
    <p:sldId id="276" r:id="rId45"/>
    <p:sldId id="277" r:id="rId46"/>
    <p:sldId id="278" r:id="rId47"/>
    <p:sldId id="279" r:id="rId48"/>
    <p:sldId id="280" r:id="rId49"/>
    <p:sldId id="281" r:id="rId50"/>
    <p:sldId id="282" r:id="rId51"/>
    <p:sldId id="283" r:id="rId52"/>
    <p:sldId id="284" r:id="rId53"/>
    <p:sldId id="285" r:id="rId54"/>
    <p:sldId id="286" r:id="rId55"/>
    <p:sldId id="297" r:id="rId56"/>
    <p:sldId id="298" r:id="rId57"/>
  </p:sldIdLst>
  <p:sldSz cx="13004800" cy="9753600"/>
  <p:notesSz cx="6858000" cy="9144000"/>
  <p:defaultTextStyle>
    <a:lvl1pPr marL="58702" marR="58702" defTabSz="1295400">
      <a:lnSpc>
        <a:spcPct val="150000"/>
      </a:lnSpc>
      <a:defRPr sz="1600">
        <a:solidFill>
          <a:srgbClr val="8D3124"/>
        </a:solidFill>
        <a:uFill>
          <a:solidFill>
            <a:srgbClr val="8D3124"/>
          </a:solidFill>
        </a:uFill>
        <a:latin typeface="Lucida Sans Regular"/>
        <a:ea typeface="Lucida Sans Regular"/>
        <a:cs typeface="Lucida Sans Regular"/>
        <a:sym typeface="Lucida Sans Regular"/>
      </a:defRPr>
    </a:lvl1pPr>
    <a:lvl2pPr marL="58702" marR="58702" indent="381000" defTabSz="1295400">
      <a:lnSpc>
        <a:spcPct val="150000"/>
      </a:lnSpc>
      <a:defRPr sz="1600">
        <a:solidFill>
          <a:srgbClr val="8D3124"/>
        </a:solidFill>
        <a:uFill>
          <a:solidFill>
            <a:srgbClr val="8D3124"/>
          </a:solidFill>
        </a:uFill>
        <a:latin typeface="Lucida Sans Regular"/>
        <a:ea typeface="Lucida Sans Regular"/>
        <a:cs typeface="Lucida Sans Regular"/>
        <a:sym typeface="Lucida Sans Regular"/>
      </a:defRPr>
    </a:lvl2pPr>
    <a:lvl3pPr marL="58702" marR="58702" indent="762000" defTabSz="1295400">
      <a:lnSpc>
        <a:spcPct val="150000"/>
      </a:lnSpc>
      <a:defRPr sz="1600">
        <a:solidFill>
          <a:srgbClr val="8D3124"/>
        </a:solidFill>
        <a:uFill>
          <a:solidFill>
            <a:srgbClr val="8D3124"/>
          </a:solidFill>
        </a:uFill>
        <a:latin typeface="Lucida Sans Regular"/>
        <a:ea typeface="Lucida Sans Regular"/>
        <a:cs typeface="Lucida Sans Regular"/>
        <a:sym typeface="Lucida Sans Regular"/>
      </a:defRPr>
    </a:lvl3pPr>
    <a:lvl4pPr marL="58702" marR="58702" indent="1143000" defTabSz="1295400">
      <a:lnSpc>
        <a:spcPct val="150000"/>
      </a:lnSpc>
      <a:defRPr sz="1600">
        <a:solidFill>
          <a:srgbClr val="8D3124"/>
        </a:solidFill>
        <a:uFill>
          <a:solidFill>
            <a:srgbClr val="8D3124"/>
          </a:solidFill>
        </a:uFill>
        <a:latin typeface="Lucida Sans Regular"/>
        <a:ea typeface="Lucida Sans Regular"/>
        <a:cs typeface="Lucida Sans Regular"/>
        <a:sym typeface="Lucida Sans Regular"/>
      </a:defRPr>
    </a:lvl4pPr>
    <a:lvl5pPr marL="58702" marR="58702" indent="1524000" defTabSz="1295400">
      <a:lnSpc>
        <a:spcPct val="150000"/>
      </a:lnSpc>
      <a:defRPr sz="1600">
        <a:solidFill>
          <a:srgbClr val="8D3124"/>
        </a:solidFill>
        <a:uFill>
          <a:solidFill>
            <a:srgbClr val="8D3124"/>
          </a:solidFill>
        </a:uFill>
        <a:latin typeface="Lucida Sans Regular"/>
        <a:ea typeface="Lucida Sans Regular"/>
        <a:cs typeface="Lucida Sans Regular"/>
        <a:sym typeface="Lucida Sans Regular"/>
      </a:defRPr>
    </a:lvl5pPr>
    <a:lvl6pPr marL="58702" marR="58702" indent="1905000" defTabSz="1295400">
      <a:lnSpc>
        <a:spcPct val="150000"/>
      </a:lnSpc>
      <a:defRPr sz="1600">
        <a:solidFill>
          <a:srgbClr val="8D3124"/>
        </a:solidFill>
        <a:uFill>
          <a:solidFill>
            <a:srgbClr val="8D3124"/>
          </a:solidFill>
        </a:uFill>
        <a:latin typeface="Lucida Sans Regular"/>
        <a:ea typeface="Lucida Sans Regular"/>
        <a:cs typeface="Lucida Sans Regular"/>
        <a:sym typeface="Lucida Sans Regular"/>
      </a:defRPr>
    </a:lvl6pPr>
    <a:lvl7pPr marL="58702" marR="58702" indent="2286000" defTabSz="1295400">
      <a:lnSpc>
        <a:spcPct val="150000"/>
      </a:lnSpc>
      <a:defRPr sz="1600">
        <a:solidFill>
          <a:srgbClr val="8D3124"/>
        </a:solidFill>
        <a:uFill>
          <a:solidFill>
            <a:srgbClr val="8D3124"/>
          </a:solidFill>
        </a:uFill>
        <a:latin typeface="Lucida Sans Regular"/>
        <a:ea typeface="Lucida Sans Regular"/>
        <a:cs typeface="Lucida Sans Regular"/>
        <a:sym typeface="Lucida Sans Regular"/>
      </a:defRPr>
    </a:lvl7pPr>
    <a:lvl8pPr marL="58702" marR="58702" indent="2667000" defTabSz="1295400">
      <a:lnSpc>
        <a:spcPct val="150000"/>
      </a:lnSpc>
      <a:defRPr sz="1600">
        <a:solidFill>
          <a:srgbClr val="8D3124"/>
        </a:solidFill>
        <a:uFill>
          <a:solidFill>
            <a:srgbClr val="8D3124"/>
          </a:solidFill>
        </a:uFill>
        <a:latin typeface="Lucida Sans Regular"/>
        <a:ea typeface="Lucida Sans Regular"/>
        <a:cs typeface="Lucida Sans Regular"/>
        <a:sym typeface="Lucida Sans Regular"/>
      </a:defRPr>
    </a:lvl8pPr>
    <a:lvl9pPr marL="58702" marR="58702" indent="3048000" defTabSz="1295400">
      <a:lnSpc>
        <a:spcPct val="150000"/>
      </a:lnSpc>
      <a:defRPr sz="1600">
        <a:solidFill>
          <a:srgbClr val="8D3124"/>
        </a:solidFill>
        <a:uFill>
          <a:solidFill>
            <a:srgbClr val="8D3124"/>
          </a:solidFill>
        </a:uFill>
        <a:latin typeface="Lucida Sans Regular"/>
        <a:ea typeface="Lucida Sans Regular"/>
        <a:cs typeface="Lucida Sans Regular"/>
        <a:sym typeface="Lucida Sans Regular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Lucida Sans Regular"/>
          <a:ea typeface="Lucida Sans Regular"/>
          <a:cs typeface="Lucida Sans Regular"/>
        </a:font>
        <a:srgbClr val="000000"/>
      </a:tcTxStyle>
      <a:tcStyle>
        <a:tcBdr>
          <a:left>
            <a:ln w="12700" cap="flat">
              <a:solidFill>
                <a:srgbClr val="E7EAEB"/>
              </a:solidFill>
              <a:prstDash val="solid"/>
              <a:miter lim="400000"/>
            </a:ln>
          </a:left>
          <a:right>
            <a:ln w="12700" cap="flat">
              <a:solidFill>
                <a:srgbClr val="E7EAEB"/>
              </a:solidFill>
              <a:prstDash val="solid"/>
              <a:miter lim="400000"/>
            </a:ln>
          </a:right>
          <a:top>
            <a:ln w="12700" cap="flat">
              <a:solidFill>
                <a:srgbClr val="E7EAEB"/>
              </a:solidFill>
              <a:prstDash val="solid"/>
              <a:miter lim="400000"/>
            </a:ln>
          </a:top>
          <a:bottom>
            <a:ln w="12700" cap="flat">
              <a:solidFill>
                <a:srgbClr val="E7EAEB"/>
              </a:solidFill>
              <a:prstDash val="solid"/>
              <a:miter lim="400000"/>
            </a:ln>
          </a:bottom>
          <a:insideH>
            <a:ln w="12700" cap="flat">
              <a:solidFill>
                <a:srgbClr val="E7EAEB"/>
              </a:solidFill>
              <a:prstDash val="solid"/>
              <a:miter lim="400000"/>
            </a:ln>
          </a:insideH>
          <a:insideV>
            <a:ln w="12700" cap="flat">
              <a:solidFill>
                <a:srgbClr val="E7EAEB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Lucida Sans Regular"/>
          <a:ea typeface="Lucida Sans Regular"/>
          <a:cs typeface="Lucida Sans Regular"/>
        </a:font>
        <a:srgbClr val="FFFFFF"/>
      </a:tcTxStyle>
      <a:tcStyle>
        <a:tcBdr>
          <a:left>
            <a:ln w="28575" cap="flat">
              <a:noFill/>
              <a:miter lim="400000"/>
            </a:ln>
          </a:left>
          <a:right>
            <a:ln w="12700" cap="flat">
              <a:solidFill>
                <a:srgbClr val="E7EAEB"/>
              </a:solidFill>
              <a:prstDash val="solid"/>
              <a:miter lim="400000"/>
            </a:ln>
          </a:right>
          <a:top>
            <a:ln w="12700" cap="flat">
              <a:solidFill>
                <a:srgbClr val="E7EAEB"/>
              </a:solidFill>
              <a:prstDash val="solid"/>
              <a:miter lim="400000"/>
            </a:ln>
          </a:top>
          <a:bottom>
            <a:ln w="12700" cap="flat">
              <a:solidFill>
                <a:srgbClr val="E7EAEB"/>
              </a:solidFill>
              <a:prstDash val="solid"/>
              <a:miter lim="400000"/>
            </a:ln>
          </a:bottom>
          <a:insideH>
            <a:ln w="12700" cap="flat">
              <a:solidFill>
                <a:srgbClr val="E7EAEB"/>
              </a:solidFill>
              <a:prstDash val="solid"/>
              <a:miter lim="400000"/>
            </a:ln>
          </a:insideH>
          <a:insideV>
            <a:ln w="12700" cap="flat">
              <a:solidFill>
                <a:srgbClr val="E7EAEB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Col>
    <a:lastRow>
      <a:tcTxStyle b="off" i="on">
        <a:font>
          <a:latin typeface="Times Roman"/>
          <a:ea typeface="Times Roman"/>
          <a:cs typeface="Times Roman"/>
        </a:font>
        <a:srgbClr val="0048A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8575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AEB"/>
          </a:solidFill>
        </a:fill>
      </a:tcStyle>
    </a:lastRow>
    <a:firstRow>
      <a:tcTxStyle b="off" i="off">
        <a:font>
          <a:latin typeface="Lucida Sans Regular"/>
          <a:ea typeface="Lucida Sans Regular"/>
          <a:cs typeface="Lucida Sans Regular"/>
        </a:font>
        <a:srgbClr val="FFFFFF"/>
      </a:tcTxStyle>
      <a:tcStyle>
        <a:tcBdr>
          <a:left>
            <a:ln w="12700" cap="flat">
              <a:solidFill>
                <a:srgbClr val="E7EAEB"/>
              </a:solidFill>
              <a:prstDash val="solid"/>
              <a:miter lim="400000"/>
            </a:ln>
          </a:left>
          <a:right>
            <a:ln w="12700" cap="flat">
              <a:solidFill>
                <a:srgbClr val="E7EAEB"/>
              </a:solidFill>
              <a:prstDash val="solid"/>
              <a:miter lim="400000"/>
            </a:ln>
          </a:right>
          <a:top>
            <a:ln w="28575" cap="flat">
              <a:noFill/>
              <a:miter lim="400000"/>
            </a:ln>
          </a:top>
          <a:bottom>
            <a:ln w="12700" cap="flat">
              <a:solidFill>
                <a:srgbClr val="E7EAEB"/>
              </a:solidFill>
              <a:prstDash val="solid"/>
              <a:miter lim="400000"/>
            </a:ln>
          </a:bottom>
          <a:insideH>
            <a:ln w="12700" cap="flat">
              <a:solidFill>
                <a:srgbClr val="E7EAEB"/>
              </a:solidFill>
              <a:prstDash val="solid"/>
              <a:miter lim="400000"/>
            </a:ln>
          </a:insideH>
          <a:insideV>
            <a:ln w="12700" cap="flat">
              <a:solidFill>
                <a:srgbClr val="E7EAEB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  <a:tblStyle styleId="{D51ADE6A-740E-44AE-83CC-AE7238B6C88D}" styleName="">
    <a:tblBg/>
    <a:wholeTbl>
      <a:tcTxStyle b="off" i="off">
        <a:font>
          <a:latin typeface="Lucida Sans Regular"/>
          <a:ea typeface="Lucida Sans Regular"/>
          <a:cs typeface="Lucida Sans Regular"/>
        </a:font>
        <a:srgbClr val="000000"/>
      </a:tcTxStyle>
      <a:tcStyle>
        <a:tcBdr>
          <a:left>
            <a:ln w="12700" cap="flat">
              <a:solidFill>
                <a:srgbClr val="E7EAEB"/>
              </a:solidFill>
              <a:prstDash val="solid"/>
              <a:miter lim="400000"/>
            </a:ln>
          </a:left>
          <a:right>
            <a:ln w="12700" cap="flat">
              <a:solidFill>
                <a:srgbClr val="E7EAEB"/>
              </a:solidFill>
              <a:prstDash val="solid"/>
              <a:miter lim="400000"/>
            </a:ln>
          </a:right>
          <a:top>
            <a:ln w="12700" cap="flat">
              <a:solidFill>
                <a:srgbClr val="E7EAEB"/>
              </a:solidFill>
              <a:prstDash val="solid"/>
              <a:miter lim="400000"/>
            </a:ln>
          </a:top>
          <a:bottom>
            <a:ln w="12700" cap="flat">
              <a:solidFill>
                <a:srgbClr val="E7EAEB"/>
              </a:solidFill>
              <a:prstDash val="solid"/>
              <a:miter lim="400000"/>
            </a:ln>
          </a:bottom>
          <a:insideH>
            <a:ln w="12700" cap="flat">
              <a:solidFill>
                <a:srgbClr val="E7EAEB"/>
              </a:solidFill>
              <a:prstDash val="solid"/>
              <a:miter lim="400000"/>
            </a:ln>
          </a:insideH>
          <a:insideV>
            <a:ln w="12700" cap="flat">
              <a:solidFill>
                <a:srgbClr val="E7EAEB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Lucida Sans Regular"/>
          <a:ea typeface="Lucida Sans Regular"/>
          <a:cs typeface="Lucida Sans Regular"/>
        </a:font>
        <a:srgbClr val="FFFFFF"/>
      </a:tcTxStyle>
      <a:tcStyle>
        <a:tcBdr>
          <a:left>
            <a:ln w="28575" cap="flat">
              <a:noFill/>
              <a:miter lim="400000"/>
            </a:ln>
          </a:left>
          <a:right>
            <a:ln w="12700" cap="flat">
              <a:solidFill>
                <a:srgbClr val="E7EAEB"/>
              </a:solidFill>
              <a:prstDash val="solid"/>
              <a:miter lim="400000"/>
            </a:ln>
          </a:right>
          <a:top>
            <a:ln w="12700" cap="flat">
              <a:solidFill>
                <a:srgbClr val="E7EAEB"/>
              </a:solidFill>
              <a:prstDash val="solid"/>
              <a:miter lim="400000"/>
            </a:ln>
          </a:top>
          <a:bottom>
            <a:ln w="12700" cap="flat">
              <a:solidFill>
                <a:srgbClr val="E7EAEB"/>
              </a:solidFill>
              <a:prstDash val="solid"/>
              <a:miter lim="400000"/>
            </a:ln>
          </a:bottom>
          <a:insideH>
            <a:ln w="12700" cap="flat">
              <a:solidFill>
                <a:srgbClr val="E7EAEB"/>
              </a:solidFill>
              <a:prstDash val="solid"/>
              <a:miter lim="400000"/>
            </a:ln>
          </a:insideH>
          <a:insideV>
            <a:ln w="12700" cap="flat">
              <a:solidFill>
                <a:srgbClr val="E7EAEB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Col>
    <a:lastRow>
      <a:tcTxStyle b="off" i="on">
        <a:font>
          <a:latin typeface="Times Roman"/>
          <a:ea typeface="Times Roman"/>
          <a:cs typeface="Times Roman"/>
        </a:font>
        <a:srgbClr val="0048A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8575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AEB"/>
          </a:solidFill>
        </a:fill>
      </a:tcStyle>
    </a:lastRow>
    <a:firstRow>
      <a:tcTxStyle b="off" i="off">
        <a:font>
          <a:latin typeface="Lucida Sans Regular"/>
          <a:ea typeface="Lucida Sans Regular"/>
          <a:cs typeface="Lucida Sans Regular"/>
        </a:font>
        <a:srgbClr val="FFFFFF"/>
      </a:tcTxStyle>
      <a:tcStyle>
        <a:tcBdr>
          <a:left>
            <a:ln w="12700" cap="flat">
              <a:solidFill>
                <a:srgbClr val="E7EAEB"/>
              </a:solidFill>
              <a:prstDash val="solid"/>
              <a:miter lim="400000"/>
            </a:ln>
          </a:left>
          <a:right>
            <a:ln w="12700" cap="flat">
              <a:solidFill>
                <a:srgbClr val="E7EAEB"/>
              </a:solidFill>
              <a:prstDash val="solid"/>
              <a:miter lim="400000"/>
            </a:ln>
          </a:right>
          <a:top>
            <a:ln w="28575" cap="flat">
              <a:noFill/>
              <a:miter lim="400000"/>
            </a:ln>
          </a:top>
          <a:bottom>
            <a:ln w="12700" cap="flat">
              <a:solidFill>
                <a:srgbClr val="E7EAEB"/>
              </a:solidFill>
              <a:prstDash val="solid"/>
              <a:miter lim="400000"/>
            </a:ln>
          </a:bottom>
          <a:insideH>
            <a:ln w="12700" cap="flat">
              <a:solidFill>
                <a:srgbClr val="E7EAEB"/>
              </a:solidFill>
              <a:prstDash val="solid"/>
              <a:miter lim="400000"/>
            </a:ln>
          </a:insideH>
          <a:insideV>
            <a:ln w="12700" cap="flat">
              <a:solidFill>
                <a:srgbClr val="E7EAEB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66" autoAdjust="0"/>
    <p:restoredTop sz="85091" autoAdjust="0"/>
  </p:normalViewPr>
  <p:slideViewPr>
    <p:cSldViewPr snapToGrid="0">
      <p:cViewPr varScale="1">
        <p:scale>
          <a:sx n="51" d="100"/>
          <a:sy n="51" d="100"/>
        </p:scale>
        <p:origin x="1398" y="96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72812952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647700">
      <a:defRPr sz="1200">
        <a:latin typeface="Lucida Grande"/>
        <a:ea typeface="Lucida Grande"/>
        <a:cs typeface="Lucida Grande"/>
        <a:sym typeface="Lucida Grande"/>
      </a:defRPr>
    </a:lvl1pPr>
    <a:lvl2pPr indent="228600" defTabSz="647700">
      <a:defRPr sz="1200">
        <a:latin typeface="Lucida Grande"/>
        <a:ea typeface="Lucida Grande"/>
        <a:cs typeface="Lucida Grande"/>
        <a:sym typeface="Lucida Grande"/>
      </a:defRPr>
    </a:lvl2pPr>
    <a:lvl3pPr indent="457200" defTabSz="647700">
      <a:defRPr sz="1200">
        <a:latin typeface="Lucida Grande"/>
        <a:ea typeface="Lucida Grande"/>
        <a:cs typeface="Lucida Grande"/>
        <a:sym typeface="Lucida Grande"/>
      </a:defRPr>
    </a:lvl3pPr>
    <a:lvl4pPr indent="685800" defTabSz="647700">
      <a:defRPr sz="1200">
        <a:latin typeface="Lucida Grande"/>
        <a:ea typeface="Lucida Grande"/>
        <a:cs typeface="Lucida Grande"/>
        <a:sym typeface="Lucida Grande"/>
      </a:defRPr>
    </a:lvl4pPr>
    <a:lvl5pPr indent="914400" defTabSz="647700">
      <a:defRPr sz="1200">
        <a:latin typeface="Lucida Grande"/>
        <a:ea typeface="Lucida Grande"/>
        <a:cs typeface="Lucida Grande"/>
        <a:sym typeface="Lucida Grande"/>
      </a:defRPr>
    </a:lvl5pPr>
    <a:lvl6pPr indent="1143000" defTabSz="647700">
      <a:defRPr sz="1200">
        <a:latin typeface="Lucida Grande"/>
        <a:ea typeface="Lucida Grande"/>
        <a:cs typeface="Lucida Grande"/>
        <a:sym typeface="Lucida Grande"/>
      </a:defRPr>
    </a:lvl6pPr>
    <a:lvl7pPr indent="1371600" defTabSz="647700">
      <a:defRPr sz="1200">
        <a:latin typeface="Lucida Grande"/>
        <a:ea typeface="Lucida Grande"/>
        <a:cs typeface="Lucida Grande"/>
        <a:sym typeface="Lucida Grande"/>
      </a:defRPr>
    </a:lvl7pPr>
    <a:lvl8pPr indent="1600200" defTabSz="647700">
      <a:defRPr sz="1200">
        <a:latin typeface="Lucida Grande"/>
        <a:ea typeface="Lucida Grande"/>
        <a:cs typeface="Lucida Grande"/>
        <a:sym typeface="Lucida Grande"/>
      </a:defRPr>
    </a:lvl8pPr>
    <a:lvl9pPr indent="1828800" defTabSz="647700">
      <a:defRPr sz="1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9" name="Shape 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 dirty="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Remember: no duplicate keys</a:t>
            </a:r>
          </a:p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 dirty="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We suppress values when convenient</a:t>
            </a:r>
          </a:p>
        </p:txBody>
      </p:sp>
    </p:spTree>
    <p:extLst>
      <p:ext uri="{BB962C8B-B14F-4D97-AF65-F5344CB8AC3E}">
        <p14:creationId xmlns:p14="http://schemas.microsoft.com/office/powerpoint/2010/main" val="30712200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12" name="Shape 3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[wayne] perhaps just trace with figure first, then reveal cases.</a:t>
            </a:r>
          </a:p>
        </p:txBody>
      </p:sp>
    </p:spTree>
    <p:extLst>
      <p:ext uri="{BB962C8B-B14F-4D97-AF65-F5344CB8AC3E}">
        <p14:creationId xmlns:p14="http://schemas.microsoft.com/office/powerpoint/2010/main" val="30419917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40" name="Shape 34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constant amount of extra work per function call</a:t>
            </a:r>
          </a:p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there are a few ways to update the count field. The approach we take generalizes to more general situations as we will see next lecture (e.g., rotations).</a:t>
            </a:r>
          </a:p>
        </p:txBody>
      </p:sp>
    </p:spTree>
    <p:extLst>
      <p:ext uri="{BB962C8B-B14F-4D97-AF65-F5344CB8AC3E}">
        <p14:creationId xmlns:p14="http://schemas.microsoft.com/office/powerpoint/2010/main" val="22826927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48" name="Shape 34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Running time is bounded by height of tree.</a:t>
            </a:r>
          </a:p>
        </p:txBody>
      </p:sp>
    </p:spTree>
    <p:extLst>
      <p:ext uri="{BB962C8B-B14F-4D97-AF65-F5344CB8AC3E}">
        <p14:creationId xmlns:p14="http://schemas.microsoft.com/office/powerpoint/2010/main" val="10125535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62" name="Shape 3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linear time to iterate over all keys</a:t>
            </a:r>
          </a:p>
        </p:txBody>
      </p:sp>
    </p:spTree>
    <p:extLst>
      <p:ext uri="{BB962C8B-B14F-4D97-AF65-F5344CB8AC3E}">
        <p14:creationId xmlns:p14="http://schemas.microsoft.com/office/powerpoint/2010/main" val="4138211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50" name="Shape 25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variance = O(1) for both propositions</a:t>
            </a:r>
          </a:p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worst case = keys inserted in ascending order</a:t>
            </a:r>
          </a:p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Reference: The Height of a Random Binary Search Tree by Bruce Reed, JACM 2003</a:t>
            </a:r>
          </a:p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4.311 ln N - 1.953 ln ln N</a:t>
            </a:r>
          </a:p>
        </p:txBody>
      </p:sp>
    </p:spTree>
    <p:extLst>
      <p:ext uri="{BB962C8B-B14F-4D97-AF65-F5344CB8AC3E}">
        <p14:creationId xmlns:p14="http://schemas.microsoft.com/office/powerpoint/2010/main" val="557082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59" name="Shape 2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marL="40639" marR="40639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defRPr>
            </a:lvl1pPr>
          </a:lstStyle>
          <a:p>
            <a:pPr lvl="0">
              <a:defRPr sz="1800">
                <a:uFillTx/>
              </a:defRPr>
            </a:pPr>
            <a:r>
              <a:rPr sz="1200">
                <a:uFill>
                  <a:solidFill/>
                </a:uFill>
              </a:rPr>
              <a:t>Note: we don't consider 4.311 ln N a (probabilistic) guarantee because it makes a strong assumption about the input distribution (that it is a uniformly random permutation of the input data) AND we cannot shuffle to ensure this assumption if we don’t have all the data up front.</a:t>
            </a:r>
          </a:p>
        </p:txBody>
      </p:sp>
    </p:spTree>
    <p:extLst>
      <p:ext uri="{BB962C8B-B14F-4D97-AF65-F5344CB8AC3E}">
        <p14:creationId xmlns:p14="http://schemas.microsoft.com/office/powerpoint/2010/main" val="2443565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68" name="Shape 4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marL="40639" marR="40639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defRPr>
            </a:lvl1pPr>
          </a:lstStyle>
          <a:p>
            <a:pPr lvl="0">
              <a:defRPr sz="1800">
                <a:uFillTx/>
              </a:defRPr>
            </a:pPr>
            <a:r>
              <a:rPr sz="1200">
                <a:uFill>
                  <a:solidFill/>
                </a:uFill>
              </a:rPr>
              <a:t>compact recursive solution</a:t>
            </a:r>
          </a:p>
        </p:txBody>
      </p:sp>
    </p:spTree>
    <p:extLst>
      <p:ext uri="{BB962C8B-B14F-4D97-AF65-F5344CB8AC3E}">
        <p14:creationId xmlns:p14="http://schemas.microsoft.com/office/powerpoint/2010/main" val="2808929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hape 4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98" name="Shape 4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marL="40639" marR="40639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defRPr>
            </a:lvl1pPr>
          </a:lstStyle>
          <a:p>
            <a:pPr lvl="0">
              <a:defRPr sz="1800">
                <a:uFillTx/>
              </a:defRPr>
            </a:pPr>
            <a:r>
              <a:rPr sz="1200">
                <a:uFill>
                  <a:solidFill/>
                </a:uFill>
              </a:rPr>
              <a:t>replace node with successor; delete node as it now has at most 1 child</a:t>
            </a:r>
          </a:p>
        </p:txBody>
      </p:sp>
    </p:spTree>
    <p:extLst>
      <p:ext uri="{BB962C8B-B14F-4D97-AF65-F5344CB8AC3E}">
        <p14:creationId xmlns:p14="http://schemas.microsoft.com/office/powerpoint/2010/main" val="24842989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14" name="Shape 5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don't spend too much time here</a:t>
            </a:r>
          </a:p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[wayne f12] Note: we change the links of every node on the path from the root to the deleted node (as in insert).</a:t>
            </a:r>
          </a:p>
        </p:txBody>
      </p:sp>
    </p:spTree>
    <p:extLst>
      <p:ext uri="{BB962C8B-B14F-4D97-AF65-F5344CB8AC3E}">
        <p14:creationId xmlns:p14="http://schemas.microsoft.com/office/powerpoint/2010/main" val="9133659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21" name="Shape 5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animation: insert 255 random values; repeat 255 times: delete random, insert random, then display</a:t>
            </a:r>
          </a:p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quite a surprise to many (including Hibbard) when it was first discovered</a:t>
            </a:r>
          </a:p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Culberson-Munro: average internal path length is N^½. They prove that the leftmost spine gets elongated (as it does in the video).</a:t>
            </a:r>
          </a:p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Hibbard = person credited with deletion strategy</a:t>
            </a:r>
          </a:p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r>
              <a:rPr sz="1200">
                <a:uFill>
                  <a:solidFill/>
                </a:uFill>
                <a:latin typeface="Lucida Sans Regular"/>
                <a:ea typeface="Lucida Sans Regular"/>
                <a:cs typeface="Lucida Sans Regular"/>
                <a:sym typeface="Lucida Sans Regular"/>
              </a:rPr>
              <a:t>Conjecture (that I think is still unresolved): symmetric version of Hibbard deletion leads to O(log N) performance</a:t>
            </a:r>
          </a:p>
          <a:p>
            <a:pPr marL="40639" marR="40639" lvl="0" defTabSz="914400">
              <a:spcBef>
                <a:spcPts val="400"/>
              </a:spcBef>
              <a:buClr>
                <a:srgbClr val="000000"/>
              </a:buClr>
              <a:buFont typeface="Lucida Sans Regular"/>
              <a:defRPr sz="1800"/>
            </a:pPr>
            <a:endParaRPr sz="1200">
              <a:uFill>
                <a:solidFill/>
              </a:uFill>
              <a:latin typeface="Lucida Sans Regular"/>
              <a:ea typeface="Lucida Sans Regular"/>
              <a:cs typeface="Lucida Sans Regular"/>
              <a:sym typeface="Lucida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63251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87" name="Shape 28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Follow leftmost or rightmost spine.</a:t>
            </a:r>
          </a:p>
          <a:p>
            <a:pPr lvl="0">
              <a:defRPr sz="1800"/>
            </a:pPr>
            <a:r>
              <a:rPr sz="1200"/>
              <a:t>Running time is proportional to depth of node.</a:t>
            </a:r>
          </a:p>
        </p:txBody>
      </p:sp>
    </p:spTree>
    <p:extLst>
      <p:ext uri="{BB962C8B-B14F-4D97-AF65-F5344CB8AC3E}">
        <p14:creationId xmlns:p14="http://schemas.microsoft.com/office/powerpoint/2010/main" val="7405679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3" name="Shape 3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Approach 1. Search for key; floor and ceiling on search path.</a:t>
            </a:r>
          </a:p>
          <a:p>
            <a:pPr lvl="0">
              <a:defRPr sz="1800"/>
            </a:pPr>
            <a:r>
              <a:rPr sz="1200"/>
              <a:t>Running time is bounded by height of tree.</a:t>
            </a:r>
          </a:p>
        </p:txBody>
      </p:sp>
    </p:spTree>
    <p:extLst>
      <p:ext uri="{BB962C8B-B14F-4D97-AF65-F5344CB8AC3E}">
        <p14:creationId xmlns:p14="http://schemas.microsoft.com/office/powerpoint/2010/main" val="2871282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algs4.cs.princeton.edu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algs4.cs.princeton.edu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ndpapers.pdf"/>
          <p:cNvPicPr/>
          <p:nvPr/>
        </p:nvPicPr>
        <p:blipFill>
          <a:blip r:embed="rId2">
            <a:alphaModFix amt="20000"/>
            <a:extLst/>
          </a:blip>
          <a:srcRect l="24870" t="6296" r="16541" b="31489"/>
          <a:stretch>
            <a:fillRect/>
          </a:stretch>
        </p:blipFill>
        <p:spPr>
          <a:xfrm rot="16200000">
            <a:off x="1612899" y="-1612901"/>
            <a:ext cx="9779002" cy="13004801"/>
          </a:xfrm>
          <a:prstGeom prst="rect">
            <a:avLst/>
          </a:prstGeom>
          <a:ln w="12700">
            <a:round/>
          </a:ln>
        </p:spPr>
      </p:pic>
      <p:pic>
        <p:nvPicPr>
          <p:cNvPr id="8" name="cover2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3600" y="3361625"/>
            <a:ext cx="3263900" cy="4093707"/>
          </a:xfrm>
          <a:prstGeom prst="rect">
            <a:avLst/>
          </a:prstGeom>
          <a:ln w="12700">
            <a:round/>
          </a:ln>
        </p:spPr>
      </p:pic>
      <p:sp>
        <p:nvSpPr>
          <p:cNvPr id="9" name="Shape 9"/>
          <p:cNvSpPr/>
          <p:nvPr/>
        </p:nvSpPr>
        <p:spPr>
          <a:xfrm>
            <a:off x="660063" y="7467600"/>
            <a:ext cx="3657601" cy="27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lnSpc>
                <a:spcPts val="2300"/>
              </a:lnSpc>
              <a:defRPr sz="1400" b="1" spc="154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4"/>
              </a:defRPr>
            </a:lvl1pPr>
          </a:lstStyle>
          <a:p>
            <a:pPr lvl="0">
              <a:defRPr sz="1800" b="0" spc="0">
                <a:uFillTx/>
              </a:defRPr>
            </a:pPr>
            <a:r>
              <a:rPr sz="1400" b="1" spc="154">
                <a:uFill>
                  <a:solidFill/>
                </a:uFill>
                <a:hlinkClick r:id="rId4"/>
              </a:rPr>
              <a:t>http://algs4.cs.princeton.edu</a:t>
            </a:r>
          </a:p>
        </p:txBody>
      </p:sp>
      <p:sp>
        <p:nvSpPr>
          <p:cNvPr id="10" name="Shape 10"/>
          <p:cNvSpPr/>
          <p:nvPr/>
        </p:nvSpPr>
        <p:spPr>
          <a:xfrm>
            <a:off x="5638756" y="4000501"/>
            <a:ext cx="6516025" cy="1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0" y="0"/>
            <a:ext cx="13004800" cy="1066800"/>
          </a:xfrm>
          <a:prstGeom prst="rect">
            <a:avLst/>
          </a:prstGeom>
          <a:solidFill>
            <a:srgbClr val="8D3124"/>
          </a:solidFill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ct val="100000"/>
              </a:lnSpc>
              <a:defRPr sz="5200" spc="26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  <a:uFillTx/>
              </a:defRPr>
            </a:pPr>
            <a:r>
              <a:rPr sz="5200" spc="26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Algorithms</a:t>
            </a:r>
          </a:p>
        </p:txBody>
      </p:sp>
      <p:sp>
        <p:nvSpPr>
          <p:cNvPr id="12" name="Shape 12"/>
          <p:cNvSpPr/>
          <p:nvPr/>
        </p:nvSpPr>
        <p:spPr>
          <a:xfrm>
            <a:off x="5626100" y="254000"/>
            <a:ext cx="4826000" cy="5461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ct val="100000"/>
              </a:lnSpc>
              <a:defRPr sz="2100" cap="small" spc="10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  <a:uFillTx/>
              </a:defRPr>
            </a:pPr>
            <a:r>
              <a:rPr sz="2100" cap="small" spc="10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Robert Sedgewick  |  Kevin Wayne</a:t>
            </a:r>
          </a:p>
        </p:txBody>
      </p:sp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5588000" y="3340100"/>
            <a:ext cx="6819900" cy="546100"/>
          </a:xfrm>
          <a:prstGeom prst="rect">
            <a:avLst/>
          </a:prstGeom>
        </p:spPr>
        <p:txBody>
          <a:bodyPr anchor="ctr"/>
          <a:lstStyle>
            <a:lvl1pPr>
              <a:defRPr sz="3750" b="1" cap="small" spc="150">
                <a:latin typeface="+mj-lt"/>
                <a:ea typeface="+mj-ea"/>
                <a:cs typeface="+mj-cs"/>
                <a:sym typeface="Helvetica-Bold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3750" b="1" cap="small" spc="150">
                <a:uFill>
                  <a:solidFill/>
                </a:u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5435600" y="4114800"/>
            <a:ext cx="6718300" cy="3848100"/>
          </a:xfrm>
          <a:prstGeom prst="rect">
            <a:avLst/>
          </a:prstGeom>
        </p:spPr>
        <p:txBody>
          <a:bodyPr/>
          <a:lstStyle>
            <a:lvl1pPr marL="439702" indent="-317500">
              <a:lnSpc>
                <a:spcPts val="4800"/>
              </a:lnSpc>
              <a:buClrTx/>
              <a:buSzPct val="100000"/>
              <a:buFontTx/>
              <a:buChar char="‣"/>
              <a:defRPr sz="3000" i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-Oblique"/>
                <a:ea typeface="Helvetica-Oblique"/>
                <a:cs typeface="Helvetica-Oblique"/>
                <a:sym typeface="Helvetica-Oblique"/>
              </a:defRPr>
            </a:lvl1pPr>
            <a:lvl2pPr marL="439561" indent="-317500">
              <a:lnSpc>
                <a:spcPts val="4800"/>
              </a:lnSpc>
              <a:buClrTx/>
              <a:buSzPct val="100000"/>
              <a:buFontTx/>
              <a:buChar char="‣"/>
              <a:defRPr sz="3000" i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-Oblique"/>
                <a:ea typeface="Helvetica-Oblique"/>
                <a:cs typeface="Helvetica-Oblique"/>
                <a:sym typeface="Helvetica-Oblique"/>
              </a:defRPr>
            </a:lvl2pPr>
            <a:lvl3pPr marL="443088" indent="-317500">
              <a:lnSpc>
                <a:spcPts val="4800"/>
              </a:lnSpc>
              <a:buClrTx/>
              <a:buSzPct val="100000"/>
              <a:buFontTx/>
              <a:buChar char="‣"/>
              <a:defRPr sz="3000" i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-Oblique"/>
                <a:ea typeface="Helvetica-Oblique"/>
                <a:cs typeface="Helvetica-Oblique"/>
                <a:sym typeface="Helvetica-Oblique"/>
              </a:defRPr>
            </a:lvl3pPr>
            <a:lvl4pPr marL="439561" indent="-317500">
              <a:lnSpc>
                <a:spcPts val="4800"/>
              </a:lnSpc>
              <a:buClrTx/>
              <a:buSzPct val="100000"/>
              <a:buFontTx/>
              <a:buChar char="‣"/>
              <a:defRPr sz="3000" i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-Oblique"/>
                <a:ea typeface="Helvetica-Oblique"/>
                <a:cs typeface="Helvetica-Oblique"/>
                <a:sym typeface="Helvetica-Oblique"/>
              </a:defRPr>
            </a:lvl4pPr>
            <a:lvl5pPr marL="444500" indent="-317500">
              <a:lnSpc>
                <a:spcPts val="4800"/>
              </a:lnSpc>
              <a:buClrTx/>
              <a:buSzPct val="100000"/>
              <a:buFontTx/>
              <a:buChar char="‣"/>
              <a:defRPr sz="3000" i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-Oblique"/>
                <a:ea typeface="Helvetica-Oblique"/>
                <a:cs typeface="Helvetica-Oblique"/>
                <a:sym typeface="Helvetica-Oblique"/>
              </a:defRPr>
            </a:lvl5pPr>
          </a:lstStyle>
          <a:p>
            <a:pPr lvl="0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Body Level One</a:t>
            </a:r>
          </a:p>
          <a:p>
            <a:pPr lvl="1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Body Level Two</a:t>
            </a:r>
          </a:p>
          <a:p>
            <a:pPr lvl="2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Body Level Three</a:t>
            </a:r>
          </a:p>
          <a:p>
            <a:pPr lvl="3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Body Level Four</a:t>
            </a:r>
          </a:p>
          <a:p>
            <a:pPr lvl="4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ndpapers.pdf"/>
          <p:cNvPicPr/>
          <p:nvPr/>
        </p:nvPicPr>
        <p:blipFill>
          <a:blip r:embed="rId2">
            <a:alphaModFix amt="20000"/>
            <a:extLst/>
          </a:blip>
          <a:srcRect l="24870" t="6296" r="16541" b="31489"/>
          <a:stretch>
            <a:fillRect/>
          </a:stretch>
        </p:blipFill>
        <p:spPr>
          <a:xfrm rot="16200000">
            <a:off x="1612899" y="-1612901"/>
            <a:ext cx="9779002" cy="13004801"/>
          </a:xfrm>
          <a:prstGeom prst="rect">
            <a:avLst/>
          </a:prstGeom>
          <a:ln w="12700">
            <a:round/>
          </a:ln>
        </p:spPr>
      </p:pic>
      <p:sp>
        <p:nvSpPr>
          <p:cNvPr id="17" name="Shape 17"/>
          <p:cNvSpPr/>
          <p:nvPr/>
        </p:nvSpPr>
        <p:spPr>
          <a:xfrm>
            <a:off x="660063" y="7467600"/>
            <a:ext cx="3657601" cy="27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lnSpc>
                <a:spcPts val="2300"/>
              </a:lnSpc>
              <a:defRPr sz="1400" b="1" spc="154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/>
              </a:defRPr>
            </a:lvl1pPr>
          </a:lstStyle>
          <a:p>
            <a:pPr lvl="0">
              <a:defRPr sz="1800" b="0" spc="0">
                <a:uFillTx/>
              </a:defRPr>
            </a:pPr>
            <a:r>
              <a:rPr sz="1400" b="1" spc="154">
                <a:uFill>
                  <a:solidFill/>
                </a:uFill>
                <a:hlinkClick r:id="rId3"/>
              </a:rPr>
              <a:t>http://algs4.cs.princeton.edu</a:t>
            </a:r>
          </a:p>
        </p:txBody>
      </p:sp>
      <p:sp>
        <p:nvSpPr>
          <p:cNvPr id="18" name="Shape 18"/>
          <p:cNvSpPr/>
          <p:nvPr/>
        </p:nvSpPr>
        <p:spPr>
          <a:xfrm>
            <a:off x="5638756" y="4000501"/>
            <a:ext cx="6516025" cy="1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9" name="cover-gray2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3600" y="3365500"/>
            <a:ext cx="3263900" cy="4093706"/>
          </a:xfrm>
          <a:prstGeom prst="rect">
            <a:avLst/>
          </a:prstGeom>
          <a:ln w="12700">
            <a:round/>
          </a:ln>
        </p:spPr>
      </p:pic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xfrm>
            <a:off x="5588000" y="3340100"/>
            <a:ext cx="6819900" cy="546100"/>
          </a:xfrm>
          <a:prstGeom prst="rect">
            <a:avLst/>
          </a:prstGeom>
        </p:spPr>
        <p:txBody>
          <a:bodyPr anchor="ctr"/>
          <a:lstStyle>
            <a:lvl1pPr>
              <a:defRPr sz="3750" b="1" cap="small" spc="150">
                <a:latin typeface="+mj-lt"/>
                <a:ea typeface="+mj-ea"/>
                <a:cs typeface="+mj-cs"/>
                <a:sym typeface="Helvetica-Bold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3750" b="1" cap="small" spc="150">
                <a:uFill>
                  <a:solidFill/>
                </a:uFill>
              </a:rP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xfrm>
            <a:off x="5435600" y="4114800"/>
            <a:ext cx="6718300" cy="3848100"/>
          </a:xfrm>
          <a:prstGeom prst="rect">
            <a:avLst/>
          </a:prstGeom>
        </p:spPr>
        <p:txBody>
          <a:bodyPr/>
          <a:lstStyle>
            <a:lvl1pPr marL="439702" indent="-317500">
              <a:lnSpc>
                <a:spcPts val="4800"/>
              </a:lnSpc>
              <a:buClrTx/>
              <a:buSzPct val="100000"/>
              <a:buFontTx/>
              <a:buChar char="‣"/>
              <a:def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  <a:latin typeface="Helvetica-Oblique"/>
                <a:ea typeface="Helvetica-Oblique"/>
                <a:cs typeface="Helvetica-Oblique"/>
                <a:sym typeface="Helvetica-Oblique"/>
              </a:defRPr>
            </a:lvl1pPr>
            <a:lvl2pPr marL="439561" indent="-317500">
              <a:lnSpc>
                <a:spcPts val="4800"/>
              </a:lnSpc>
              <a:buClrTx/>
              <a:buSzPct val="100000"/>
              <a:buFontTx/>
              <a:buChar char="‣"/>
              <a:defRPr sz="3000" i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-Oblique"/>
                <a:ea typeface="Helvetica-Oblique"/>
                <a:cs typeface="Helvetica-Oblique"/>
                <a:sym typeface="Helvetica-Oblique"/>
              </a:defRPr>
            </a:lvl2pPr>
            <a:lvl3pPr marL="443088" indent="-317500">
              <a:lnSpc>
                <a:spcPts val="4800"/>
              </a:lnSpc>
              <a:buClrTx/>
              <a:buSzPct val="100000"/>
              <a:buFontTx/>
              <a:buChar char="‣"/>
              <a:def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  <a:latin typeface="Helvetica-Oblique"/>
                <a:ea typeface="Helvetica-Oblique"/>
                <a:cs typeface="Helvetica-Oblique"/>
                <a:sym typeface="Helvetica-Oblique"/>
              </a:defRPr>
            </a:lvl3pPr>
            <a:lvl4pPr marL="439561" indent="-317500">
              <a:lnSpc>
                <a:spcPts val="4800"/>
              </a:lnSpc>
              <a:buClrTx/>
              <a:buSzPct val="100000"/>
              <a:buFontTx/>
              <a:buChar char="‣"/>
              <a:defRPr sz="3000" i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-Oblique"/>
                <a:ea typeface="Helvetica-Oblique"/>
                <a:cs typeface="Helvetica-Oblique"/>
                <a:sym typeface="Helvetica-Oblique"/>
              </a:defRPr>
            </a:lvl4pPr>
            <a:lvl5pPr marL="444500" indent="-317500">
              <a:lnSpc>
                <a:spcPts val="4800"/>
              </a:lnSpc>
              <a:buClrTx/>
              <a:buSzPct val="100000"/>
              <a:buFontTx/>
              <a:buChar char="‣"/>
              <a:def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  <a:latin typeface="Helvetica-Oblique"/>
                <a:ea typeface="Helvetica-Oblique"/>
                <a:cs typeface="Helvetica-Oblique"/>
                <a:sym typeface="Helvetica-Oblique"/>
              </a:defRPr>
            </a:lvl5pPr>
          </a:lstStyle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Body Level One</a:t>
            </a:r>
          </a:p>
          <a:p>
            <a:pPr lvl="1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Body Level Two</a:t>
            </a:r>
          </a:p>
          <a:p>
            <a:pPr lvl="2">
              <a:defRPr sz="1800" i="0">
                <a:solidFill>
                  <a:srgbClr val="000000"/>
                </a:solidFill>
                <a:uFillTx/>
              </a:defRPr>
            </a:pPr>
            <a:r>
              <a: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Body Level Three</a:t>
            </a:r>
          </a:p>
          <a:p>
            <a:pPr lvl="3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Body Level Four</a:t>
            </a:r>
          </a:p>
          <a:p>
            <a:pPr lvl="4">
              <a:defRPr sz="1800" i="0">
                <a:solidFill>
                  <a:srgbClr val="000000"/>
                </a:solidFill>
                <a:uFillTx/>
              </a:defRPr>
            </a:pPr>
            <a:r>
              <a: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Title Text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635000">
              <a:buClrTx/>
              <a:buSzPct val="166666"/>
              <a:buFont typeface="ヒラギノ角ゴ ProN W3"/>
              <a:buChar char="・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 marL="1003300">
              <a:buClrTx/>
              <a:buSzPct val="100000"/>
              <a:buFontTx/>
              <a:buChar char="–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 marL="1003300">
              <a:buClrTx/>
              <a:buSzPct val="100000"/>
              <a:buFontTx/>
              <a:buChar char="–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 marL="1003300">
              <a:buClrTx/>
              <a:buSzPct val="100000"/>
              <a:buFontTx/>
              <a:buChar char="–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dy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Title Text</a:t>
            </a:r>
          </a:p>
        </p:txBody>
      </p:sp>
      <p:sp>
        <p:nvSpPr>
          <p:cNvPr id="28" name="Shape 2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FontTx/>
            </a:lvl1pPr>
            <a:lvl2pPr marL="635000">
              <a:buClrTx/>
              <a:buSzPct val="166666"/>
              <a:buFont typeface="ヒラギノ角ゴ ProN W3"/>
              <a:buChar char="・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 marL="1003300">
              <a:buClrTx/>
              <a:buSzPct val="100000"/>
              <a:buFontTx/>
              <a:buChar char="–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 marL="1003300">
              <a:buClrTx/>
              <a:buSzPct val="100000"/>
              <a:buFontTx/>
              <a:buChar char="–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 marL="1003300">
              <a:buClrTx/>
              <a:buSzPct val="100000"/>
              <a:buFontTx/>
              <a:buChar char="–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825500" y="990492"/>
            <a:ext cx="11366500" cy="108"/>
          </a:xfrm>
          <a:prstGeom prst="line">
            <a:avLst/>
          </a:prstGeom>
          <a:ln w="127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812800" y="0"/>
            <a:ext cx="11379200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b"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812800" y="1270000"/>
            <a:ext cx="11379200" cy="812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>
            <a:lvl2pPr marL="635000">
              <a:buClrTx/>
              <a:buSzPct val="166666"/>
              <a:buFont typeface="ヒラギノ角ゴ ProN W3"/>
              <a:buChar char="・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 marL="1003300">
              <a:buClrTx/>
              <a:buSzPct val="100000"/>
              <a:buFontTx/>
              <a:buChar char="–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 marL="1003300">
              <a:buClrTx/>
              <a:buSzPct val="100000"/>
              <a:buFontTx/>
              <a:buChar char="–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 marL="1003300">
              <a:buClrTx/>
              <a:buSzPct val="100000"/>
              <a:buFontTx/>
              <a:buChar char="–"/>
              <a:defRPr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2618280" y="9376240"/>
            <a:ext cx="307034" cy="292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marL="0" marR="0" algn="ctr" defTabSz="647700">
              <a:lnSpc>
                <a:spcPct val="100000"/>
              </a:lnSpc>
              <a:defRPr sz="1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marL="58702" marR="58702" defTabSz="1295400">
        <a:defRPr sz="2800">
          <a:uFill>
            <a:solidFill/>
          </a:uFill>
          <a:latin typeface="+mn-lt"/>
          <a:ea typeface="+mn-ea"/>
          <a:cs typeface="+mn-cs"/>
          <a:sym typeface="Futura"/>
        </a:defRPr>
      </a:lvl1pPr>
      <a:lvl2pPr marL="58702" marR="58702" indent="228600" defTabSz="1295400">
        <a:defRPr sz="2800">
          <a:uFill>
            <a:solidFill/>
          </a:uFill>
          <a:latin typeface="+mn-lt"/>
          <a:ea typeface="+mn-ea"/>
          <a:cs typeface="+mn-cs"/>
          <a:sym typeface="Futura"/>
        </a:defRPr>
      </a:lvl2pPr>
      <a:lvl3pPr marL="58702" marR="58702" indent="457200" defTabSz="1295400">
        <a:defRPr sz="2800">
          <a:uFill>
            <a:solidFill/>
          </a:uFill>
          <a:latin typeface="+mn-lt"/>
          <a:ea typeface="+mn-ea"/>
          <a:cs typeface="+mn-cs"/>
          <a:sym typeface="Futura"/>
        </a:defRPr>
      </a:lvl3pPr>
      <a:lvl4pPr marL="58702" marR="58702" indent="685800" defTabSz="1295400">
        <a:defRPr sz="2800">
          <a:uFill>
            <a:solidFill/>
          </a:uFill>
          <a:latin typeface="+mn-lt"/>
          <a:ea typeface="+mn-ea"/>
          <a:cs typeface="+mn-cs"/>
          <a:sym typeface="Futura"/>
        </a:defRPr>
      </a:lvl4pPr>
      <a:lvl5pPr marL="58702" marR="58702" indent="914400" defTabSz="1295400">
        <a:defRPr sz="2800">
          <a:uFill>
            <a:solidFill/>
          </a:uFill>
          <a:latin typeface="+mn-lt"/>
          <a:ea typeface="+mn-ea"/>
          <a:cs typeface="+mn-cs"/>
          <a:sym typeface="Futura"/>
        </a:defRPr>
      </a:lvl5pPr>
      <a:lvl6pPr marL="58702" marR="58702" indent="1143000" defTabSz="1295400">
        <a:defRPr sz="2800">
          <a:uFill>
            <a:solidFill/>
          </a:uFill>
          <a:latin typeface="+mn-lt"/>
          <a:ea typeface="+mn-ea"/>
          <a:cs typeface="+mn-cs"/>
          <a:sym typeface="Futura"/>
        </a:defRPr>
      </a:lvl6pPr>
      <a:lvl7pPr marL="58702" marR="58702" indent="1371600" defTabSz="1295400">
        <a:defRPr sz="2800">
          <a:uFill>
            <a:solidFill/>
          </a:uFill>
          <a:latin typeface="+mn-lt"/>
          <a:ea typeface="+mn-ea"/>
          <a:cs typeface="+mn-cs"/>
          <a:sym typeface="Futura"/>
        </a:defRPr>
      </a:lvl7pPr>
      <a:lvl8pPr marL="58702" marR="58702" indent="1600200" defTabSz="1295400">
        <a:defRPr sz="2800">
          <a:uFill>
            <a:solidFill/>
          </a:uFill>
          <a:latin typeface="+mn-lt"/>
          <a:ea typeface="+mn-ea"/>
          <a:cs typeface="+mn-cs"/>
          <a:sym typeface="Futura"/>
        </a:defRPr>
      </a:lvl8pPr>
      <a:lvl9pPr marL="58702" marR="58702" indent="1828800" defTabSz="1295400">
        <a:defRPr sz="2800">
          <a:uFill>
            <a:solidFill/>
          </a:uFill>
          <a:latin typeface="+mn-lt"/>
          <a:ea typeface="+mn-ea"/>
          <a:cs typeface="+mn-cs"/>
          <a:sym typeface="Futura"/>
        </a:defRPr>
      </a:lvl9pPr>
    </p:titleStyle>
    <p:bodyStyle>
      <a:lvl1pPr marL="58702" marR="58702" defTabSz="1295400">
        <a:lnSpc>
          <a:spcPts val="3900"/>
        </a:lnSpc>
        <a:buClr>
          <a:srgbClr val="0048AA"/>
        </a:buClr>
        <a:buFont typeface="Lucida Sans Regular"/>
        <a:defRPr sz="2400">
          <a:solidFill>
            <a:srgbClr val="005493"/>
          </a:solidFill>
          <a:uFill>
            <a:solidFill>
              <a:srgbClr val="0048AA"/>
            </a:solidFill>
          </a:uFill>
          <a:latin typeface="Lucida Sans Regular"/>
          <a:ea typeface="Lucida Sans Regular"/>
          <a:cs typeface="Lucida Sans Regular"/>
          <a:sym typeface="Lucida Sans Regular"/>
        </a:defRPr>
      </a:lvl1pPr>
      <a:lvl2pPr marL="693702" marR="58702" indent="-508000" defTabSz="1295400">
        <a:lnSpc>
          <a:spcPts val="3900"/>
        </a:lnSpc>
        <a:buClr>
          <a:srgbClr val="0048AA"/>
        </a:buClr>
        <a:buSzPct val="50000"/>
        <a:buFont typeface="Lucida Sans Regular"/>
        <a:buChar char="•"/>
        <a:defRPr sz="2400">
          <a:solidFill>
            <a:srgbClr val="005493"/>
          </a:solidFill>
          <a:uFill>
            <a:solidFill>
              <a:srgbClr val="0048AA"/>
            </a:solidFill>
          </a:uFill>
          <a:latin typeface="Lucida Sans Regular"/>
          <a:ea typeface="Lucida Sans Regular"/>
          <a:cs typeface="Lucida Sans Regular"/>
          <a:sym typeface="Lucida Sans Regular"/>
        </a:defRPr>
      </a:lvl2pPr>
      <a:lvl3pPr marL="1062002" marR="58702" indent="-368300" defTabSz="1295400">
        <a:lnSpc>
          <a:spcPts val="3900"/>
        </a:lnSpc>
        <a:buClr>
          <a:srgbClr val="0048AA"/>
        </a:buClr>
        <a:buSzPct val="50000"/>
        <a:buFont typeface="Lucida Sans Regular"/>
        <a:buChar char="•"/>
        <a:defRPr sz="2400">
          <a:solidFill>
            <a:srgbClr val="005493"/>
          </a:solidFill>
          <a:uFill>
            <a:solidFill>
              <a:srgbClr val="0048AA"/>
            </a:solidFill>
          </a:uFill>
          <a:latin typeface="Lucida Sans Regular"/>
          <a:ea typeface="Lucida Sans Regular"/>
          <a:cs typeface="Lucida Sans Regular"/>
          <a:sym typeface="Lucida Sans Regular"/>
        </a:defRPr>
      </a:lvl3pPr>
      <a:lvl4pPr marL="1062002" marR="58702" indent="-368300" defTabSz="1295400">
        <a:lnSpc>
          <a:spcPts val="3900"/>
        </a:lnSpc>
        <a:buClr>
          <a:srgbClr val="0048AA"/>
        </a:buClr>
        <a:buSzPct val="50000"/>
        <a:buFont typeface="Lucida Sans Regular"/>
        <a:buChar char="•"/>
        <a:defRPr sz="2400">
          <a:solidFill>
            <a:srgbClr val="005493"/>
          </a:solidFill>
          <a:uFill>
            <a:solidFill>
              <a:srgbClr val="0048AA"/>
            </a:solidFill>
          </a:uFill>
          <a:latin typeface="Lucida Sans Regular"/>
          <a:ea typeface="Lucida Sans Regular"/>
          <a:cs typeface="Lucida Sans Regular"/>
          <a:sym typeface="Lucida Sans Regular"/>
        </a:defRPr>
      </a:lvl4pPr>
      <a:lvl5pPr marL="1062002" marR="58702" indent="-368300" defTabSz="1295400">
        <a:lnSpc>
          <a:spcPts val="3900"/>
        </a:lnSpc>
        <a:buClr>
          <a:srgbClr val="0048AA"/>
        </a:buClr>
        <a:buSzPct val="50000"/>
        <a:buFont typeface="Lucida Sans Regular"/>
        <a:buChar char="•"/>
        <a:defRPr sz="2400">
          <a:solidFill>
            <a:srgbClr val="005493"/>
          </a:solidFill>
          <a:uFill>
            <a:solidFill>
              <a:srgbClr val="0048AA"/>
            </a:solidFill>
          </a:uFill>
          <a:latin typeface="Lucida Sans Regular"/>
          <a:ea typeface="Lucida Sans Regular"/>
          <a:cs typeface="Lucida Sans Regular"/>
          <a:sym typeface="Lucida Sans Regular"/>
        </a:defRPr>
      </a:lvl5pPr>
      <a:lvl6pPr marL="1062002" marR="58702" indent="-368300" defTabSz="1295400">
        <a:lnSpc>
          <a:spcPts val="3900"/>
        </a:lnSpc>
        <a:buClr>
          <a:srgbClr val="0048AA"/>
        </a:buClr>
        <a:buSzPct val="50000"/>
        <a:buFont typeface="Lucida Sans Regular"/>
        <a:buChar char="•"/>
        <a:defRPr sz="2400">
          <a:solidFill>
            <a:srgbClr val="005493"/>
          </a:solidFill>
          <a:uFill>
            <a:solidFill>
              <a:srgbClr val="0048AA"/>
            </a:solidFill>
          </a:uFill>
          <a:latin typeface="Lucida Sans Regular"/>
          <a:ea typeface="Lucida Sans Regular"/>
          <a:cs typeface="Lucida Sans Regular"/>
          <a:sym typeface="Lucida Sans Regular"/>
        </a:defRPr>
      </a:lvl6pPr>
      <a:lvl7pPr marL="1062002" marR="58702" indent="-368300" defTabSz="1295400">
        <a:lnSpc>
          <a:spcPts val="3900"/>
        </a:lnSpc>
        <a:buClr>
          <a:srgbClr val="0048AA"/>
        </a:buClr>
        <a:buSzPct val="50000"/>
        <a:buFont typeface="Lucida Sans Regular"/>
        <a:buChar char="•"/>
        <a:defRPr sz="2400">
          <a:solidFill>
            <a:srgbClr val="005493"/>
          </a:solidFill>
          <a:uFill>
            <a:solidFill>
              <a:srgbClr val="0048AA"/>
            </a:solidFill>
          </a:uFill>
          <a:latin typeface="Lucida Sans Regular"/>
          <a:ea typeface="Lucida Sans Regular"/>
          <a:cs typeface="Lucida Sans Regular"/>
          <a:sym typeface="Lucida Sans Regular"/>
        </a:defRPr>
      </a:lvl7pPr>
      <a:lvl8pPr marL="1062002" marR="58702" indent="-368300" defTabSz="1295400">
        <a:lnSpc>
          <a:spcPts val="3900"/>
        </a:lnSpc>
        <a:buClr>
          <a:srgbClr val="0048AA"/>
        </a:buClr>
        <a:buSzPct val="50000"/>
        <a:buFont typeface="Lucida Sans Regular"/>
        <a:buChar char="•"/>
        <a:defRPr sz="2400">
          <a:solidFill>
            <a:srgbClr val="005493"/>
          </a:solidFill>
          <a:uFill>
            <a:solidFill>
              <a:srgbClr val="0048AA"/>
            </a:solidFill>
          </a:uFill>
          <a:latin typeface="Lucida Sans Regular"/>
          <a:ea typeface="Lucida Sans Regular"/>
          <a:cs typeface="Lucida Sans Regular"/>
          <a:sym typeface="Lucida Sans Regular"/>
        </a:defRPr>
      </a:lvl8pPr>
      <a:lvl9pPr marL="1062002" marR="58702" indent="-368300" defTabSz="1295400">
        <a:lnSpc>
          <a:spcPts val="3900"/>
        </a:lnSpc>
        <a:buClr>
          <a:srgbClr val="0048AA"/>
        </a:buClr>
        <a:buSzPct val="50000"/>
        <a:buFont typeface="Lucida Sans Regular"/>
        <a:buChar char="•"/>
        <a:defRPr sz="2400">
          <a:solidFill>
            <a:srgbClr val="005493"/>
          </a:solidFill>
          <a:uFill>
            <a:solidFill>
              <a:srgbClr val="0048AA"/>
            </a:solidFill>
          </a:uFill>
          <a:latin typeface="Lucida Sans Regular"/>
          <a:ea typeface="Lucida Sans Regular"/>
          <a:cs typeface="Lucida Sans Regular"/>
          <a:sym typeface="Lucida Sans Regular"/>
        </a:defRPr>
      </a:lvl9pPr>
    </p:bodyStyle>
    <p:otherStyle>
      <a:lvl1pPr algn="ctr" defTabSz="647700">
        <a:defRPr sz="1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Lucida Sans Regular"/>
        </a:defRPr>
      </a:lvl1pPr>
      <a:lvl2pPr indent="228600" algn="ctr" defTabSz="647700">
        <a:defRPr sz="1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Lucida Sans Regular"/>
        </a:defRPr>
      </a:lvl2pPr>
      <a:lvl3pPr indent="457200" algn="ctr" defTabSz="647700">
        <a:defRPr sz="1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Lucida Sans Regular"/>
        </a:defRPr>
      </a:lvl3pPr>
      <a:lvl4pPr indent="685800" algn="ctr" defTabSz="647700">
        <a:defRPr sz="1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Lucida Sans Regular"/>
        </a:defRPr>
      </a:lvl4pPr>
      <a:lvl5pPr indent="914400" algn="ctr" defTabSz="647700">
        <a:defRPr sz="1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Lucida Sans Regular"/>
        </a:defRPr>
      </a:lvl5pPr>
      <a:lvl6pPr indent="1143000" algn="ctr" defTabSz="647700">
        <a:defRPr sz="1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Lucida Sans Regular"/>
        </a:defRPr>
      </a:lvl6pPr>
      <a:lvl7pPr indent="1371600" algn="ctr" defTabSz="647700">
        <a:defRPr sz="1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Lucida Sans Regular"/>
        </a:defRPr>
      </a:lvl7pPr>
      <a:lvl8pPr indent="1600200" algn="ctr" defTabSz="647700">
        <a:defRPr sz="1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Lucida Sans Regular"/>
        </a:defRPr>
      </a:lvl8pPr>
      <a:lvl9pPr indent="1828800" algn="ctr" defTabSz="647700">
        <a:defRPr sz="1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Lucida Sans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algs4.cs.princeton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algs4.cs.princeton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algs4.cs.princeton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algs4.cs.princeton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algs4.cs.princeton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algs4.cs.princeton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algs4.cs.princeton.edu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endpapers.pdf"/>
          <p:cNvPicPr/>
          <p:nvPr/>
        </p:nvPicPr>
        <p:blipFill>
          <a:blip r:embed="rId2">
            <a:alphaModFix amt="20000"/>
            <a:extLst/>
          </a:blip>
          <a:srcRect l="24870" t="6296" r="16541" b="31489"/>
          <a:stretch>
            <a:fillRect/>
          </a:stretch>
        </p:blipFill>
        <p:spPr>
          <a:xfrm rot="16200000">
            <a:off x="1612899" y="-1612901"/>
            <a:ext cx="9779002" cy="13004801"/>
          </a:xfrm>
          <a:prstGeom prst="rect">
            <a:avLst/>
          </a:prstGeom>
          <a:ln w="12700">
            <a:round/>
          </a:ln>
        </p:spPr>
      </p:pic>
      <p:sp>
        <p:nvSpPr>
          <p:cNvPr id="47" name="Shape 47"/>
          <p:cNvSpPr/>
          <p:nvPr/>
        </p:nvSpPr>
        <p:spPr>
          <a:xfrm>
            <a:off x="660063" y="7467600"/>
            <a:ext cx="3657601" cy="27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lnSpc>
                <a:spcPts val="2300"/>
              </a:lnSpc>
              <a:defRPr sz="1400" b="1" spc="154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/>
              </a:defRPr>
            </a:lvl1pPr>
          </a:lstStyle>
          <a:p>
            <a:pPr lvl="0">
              <a:defRPr sz="1800" b="0" spc="0">
                <a:uFillTx/>
              </a:defRPr>
            </a:pPr>
            <a:r>
              <a:rPr sz="1400" b="1" spc="154">
                <a:uFill>
                  <a:solidFill/>
                </a:uFill>
                <a:hlinkClick r:id="rId3"/>
              </a:rPr>
              <a:t>http://algs4.cs.princeton.edu</a:t>
            </a:r>
          </a:p>
        </p:txBody>
      </p:sp>
      <p:sp>
        <p:nvSpPr>
          <p:cNvPr id="48" name="Shape 48"/>
          <p:cNvSpPr/>
          <p:nvPr/>
        </p:nvSpPr>
        <p:spPr>
          <a:xfrm>
            <a:off x="5638756" y="4000501"/>
            <a:ext cx="6516025" cy="1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9" name="cover-gray2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3600" y="3365500"/>
            <a:ext cx="3263900" cy="4093706"/>
          </a:xfrm>
          <a:prstGeom prst="rect">
            <a:avLst/>
          </a:prstGeom>
          <a:ln w="12700">
            <a:round/>
          </a:ln>
        </p:spPr>
      </p:pic>
      <p:sp>
        <p:nvSpPr>
          <p:cNvPr id="50" name="Shape 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1800" i="0">
                <a:uFillTx/>
              </a:defRPr>
            </a:pPr>
            <a:r>
              <a:rPr sz="3000" i="1" dirty="0">
                <a:uFill>
                  <a:solidFill/>
                </a:uFill>
              </a:rPr>
              <a:t>BSTs</a:t>
            </a:r>
          </a:p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3000" i="1" dirty="0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ordered operations</a:t>
            </a:r>
          </a:p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3000" i="1" dirty="0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deletion</a:t>
            </a:r>
          </a:p>
        </p:txBody>
      </p:sp>
      <p:sp>
        <p:nvSpPr>
          <p:cNvPr id="51" name="Shape 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b="0" cap="none" spc="0">
                <a:uFillTx/>
              </a:defRPr>
            </a:pPr>
            <a:r>
              <a:rPr sz="3750" b="1" cap="small" spc="150">
                <a:uFill>
                  <a:solidFill/>
                </a:uFill>
              </a:rPr>
              <a:t>3.2  Binary Search Trees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Search.  </a:t>
            </a:r>
            <a:r>
              <a:rPr sz="2400">
                <a:uFill>
                  <a:solidFill/>
                </a:uFill>
              </a:rPr>
              <a:t>If less, go left; if greater, go right; if equal, search hit.</a:t>
            </a:r>
          </a:p>
        </p:txBody>
      </p:sp>
      <p:sp>
        <p:nvSpPr>
          <p:cNvPr id="278" name="Shape 278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10</a:t>
            </a:fld>
            <a:endParaRPr sz="1200">
              <a:uFill>
                <a:solidFill/>
              </a:uFill>
            </a:endParaRPr>
          </a:p>
        </p:txBody>
      </p:sp>
      <p:sp>
        <p:nvSpPr>
          <p:cNvPr id="279" name="Shape 2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304" name="Group 304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280" name="Shape 280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A</a:t>
              </a:r>
            </a:p>
          </p:txBody>
        </p:sp>
        <p:sp>
          <p:nvSpPr>
            <p:cNvPr id="297" name="Shape 297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C</a:t>
              </a:r>
            </a:p>
          </p:txBody>
        </p:sp>
        <p:sp>
          <p:nvSpPr>
            <p:cNvPr id="298" name="Shape 298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299" name="Shape 299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E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301" name="Shape 301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305" name="Shape 305"/>
          <p:cNvSpPr/>
          <p:nvPr/>
        </p:nvSpPr>
        <p:spPr>
          <a:xfrm>
            <a:off x="3784599" y="49910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</a:t>
            </a:r>
          </a:p>
        </p:txBody>
      </p:sp>
      <p:grpSp>
        <p:nvGrpSpPr>
          <p:cNvPr id="308" name="Group 308"/>
          <p:cNvGrpSpPr/>
          <p:nvPr/>
        </p:nvGrpSpPr>
        <p:grpSpPr>
          <a:xfrm>
            <a:off x="3651246" y="3733800"/>
            <a:ext cx="1908439" cy="1106980"/>
            <a:chOff x="0" y="0"/>
            <a:chExt cx="1908437" cy="1106979"/>
          </a:xfrm>
        </p:grpSpPr>
        <p:sp>
          <p:nvSpPr>
            <p:cNvPr id="306" name="Shape 306"/>
            <p:cNvSpPr/>
            <p:nvPr/>
          </p:nvSpPr>
          <p:spPr>
            <a:xfrm>
              <a:off x="0" y="0"/>
              <a:ext cx="1908438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compare G and E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(go right)</a:t>
              </a:r>
            </a:p>
          </p:txBody>
        </p:sp>
        <p:sp>
          <p:nvSpPr>
            <p:cNvPr id="307" name="Shape 307"/>
            <p:cNvSpPr/>
            <p:nvPr/>
          </p:nvSpPr>
          <p:spPr>
            <a:xfrm flipV="1">
              <a:off x="955864" y="617784"/>
              <a:ext cx="1" cy="489196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09" name="Shape 309"/>
          <p:cNvSpPr/>
          <p:nvPr/>
        </p:nvSpPr>
        <p:spPr>
          <a:xfrm>
            <a:off x="927100" y="3213100"/>
            <a:ext cx="3560951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unsuccessful search for G</a:t>
            </a:r>
          </a:p>
        </p:txBody>
      </p:sp>
      <p:sp>
        <p:nvSpPr>
          <p:cNvPr id="310" name="Shape 310"/>
          <p:cNvSpPr/>
          <p:nvPr/>
        </p:nvSpPr>
        <p:spPr>
          <a:xfrm>
            <a:off x="4381499" y="49911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9903736"/>
      </p:ext>
    </p:extLst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Search.  </a:t>
            </a:r>
            <a:r>
              <a:rPr sz="2400">
                <a:uFill>
                  <a:solidFill/>
                </a:uFill>
              </a:rPr>
              <a:t>If less, go left; if greater, go right; if equal, search hit.</a:t>
            </a:r>
          </a:p>
        </p:txBody>
      </p:sp>
      <p:sp>
        <p:nvSpPr>
          <p:cNvPr id="313" name="Shape 313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11</a:t>
            </a:fld>
            <a:endParaRPr sz="1200">
              <a:uFill>
                <a:solidFill/>
              </a:uFill>
            </a:endParaRPr>
          </a:p>
        </p:txBody>
      </p:sp>
      <p:sp>
        <p:nvSpPr>
          <p:cNvPr id="314" name="Shape 3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339" name="Group 339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315" name="Shape 315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330" name="Shape 330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331" name="Shape 331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A</a:t>
              </a:r>
            </a:p>
          </p:txBody>
        </p:sp>
        <p:sp>
          <p:nvSpPr>
            <p:cNvPr id="332" name="Shape 332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C</a:t>
              </a:r>
            </a:p>
          </p:txBody>
        </p:sp>
        <p:sp>
          <p:nvSpPr>
            <p:cNvPr id="333" name="Shape 333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334" name="Shape 334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E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336" name="Shape 336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340" name="Shape 340"/>
          <p:cNvSpPr/>
          <p:nvPr/>
        </p:nvSpPr>
        <p:spPr>
          <a:xfrm>
            <a:off x="6794499" y="59943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</a:t>
            </a:r>
          </a:p>
        </p:txBody>
      </p:sp>
      <p:grpSp>
        <p:nvGrpSpPr>
          <p:cNvPr id="343" name="Group 343"/>
          <p:cNvGrpSpPr/>
          <p:nvPr/>
        </p:nvGrpSpPr>
        <p:grpSpPr>
          <a:xfrm>
            <a:off x="7377138" y="6057900"/>
            <a:ext cx="2522425" cy="673100"/>
            <a:chOff x="0" y="0"/>
            <a:chExt cx="2522423" cy="673100"/>
          </a:xfrm>
        </p:grpSpPr>
        <p:sp>
          <p:nvSpPr>
            <p:cNvPr id="341" name="Shape 341"/>
            <p:cNvSpPr/>
            <p:nvPr/>
          </p:nvSpPr>
          <p:spPr>
            <a:xfrm>
              <a:off x="595630" y="0"/>
              <a:ext cx="1926794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compare G and R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(go left)</a:t>
              </a:r>
            </a:p>
          </p:txBody>
        </p:sp>
        <p:sp>
          <p:nvSpPr>
            <p:cNvPr id="342" name="Shape 342"/>
            <p:cNvSpPr/>
            <p:nvPr/>
          </p:nvSpPr>
          <p:spPr>
            <a:xfrm>
              <a:off x="0" y="160584"/>
              <a:ext cx="506573" cy="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44" name="Shape 344"/>
          <p:cNvSpPr/>
          <p:nvPr/>
        </p:nvSpPr>
        <p:spPr>
          <a:xfrm>
            <a:off x="927100" y="3213100"/>
            <a:ext cx="3560951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unsuccessful search for G</a:t>
            </a:r>
          </a:p>
        </p:txBody>
      </p:sp>
      <p:sp>
        <p:nvSpPr>
          <p:cNvPr id="345" name="Shape 345"/>
          <p:cNvSpPr/>
          <p:nvPr/>
        </p:nvSpPr>
        <p:spPr>
          <a:xfrm>
            <a:off x="6248399" y="59944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8216507"/>
      </p:ext>
    </p:extLst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Search.  </a:t>
            </a:r>
            <a:r>
              <a:rPr sz="2400">
                <a:uFill>
                  <a:solidFill/>
                </a:uFill>
              </a:rPr>
              <a:t>If less, go left; if greater, go right; if equal, search hit.</a:t>
            </a:r>
          </a:p>
        </p:txBody>
      </p:sp>
      <p:sp>
        <p:nvSpPr>
          <p:cNvPr id="348" name="Shape 348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12</a:t>
            </a:fld>
            <a:endParaRPr sz="1200">
              <a:uFill>
                <a:solidFill/>
              </a:uFill>
            </a:endParaRPr>
          </a:p>
        </p:txBody>
      </p:sp>
      <p:sp>
        <p:nvSpPr>
          <p:cNvPr id="349" name="Shape 3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374" name="Group 374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350" name="Shape 350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365" name="Shape 365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R</a:t>
              </a:r>
            </a:p>
          </p:txBody>
        </p:sp>
        <p:sp>
          <p:nvSpPr>
            <p:cNvPr id="366" name="Shape 366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A</a:t>
              </a:r>
            </a:p>
          </p:txBody>
        </p:sp>
        <p:sp>
          <p:nvSpPr>
            <p:cNvPr id="367" name="Shape 367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C</a:t>
              </a:r>
            </a:p>
          </p:txBody>
        </p:sp>
        <p:sp>
          <p:nvSpPr>
            <p:cNvPr id="368" name="Shape 368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369" name="Shape 369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E</a:t>
              </a:r>
            </a:p>
          </p:txBody>
        </p:sp>
        <p:sp>
          <p:nvSpPr>
            <p:cNvPr id="370" name="Shape 370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371" name="Shape 371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375" name="Shape 375"/>
          <p:cNvSpPr/>
          <p:nvPr/>
        </p:nvSpPr>
        <p:spPr>
          <a:xfrm>
            <a:off x="5549899" y="70484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</a:t>
            </a:r>
          </a:p>
        </p:txBody>
      </p:sp>
      <p:grpSp>
        <p:nvGrpSpPr>
          <p:cNvPr id="378" name="Group 378"/>
          <p:cNvGrpSpPr/>
          <p:nvPr/>
        </p:nvGrpSpPr>
        <p:grpSpPr>
          <a:xfrm>
            <a:off x="6145238" y="7099300"/>
            <a:ext cx="2532843" cy="673100"/>
            <a:chOff x="0" y="0"/>
            <a:chExt cx="2532841" cy="673100"/>
          </a:xfrm>
        </p:grpSpPr>
        <p:sp>
          <p:nvSpPr>
            <p:cNvPr id="376" name="Shape 376"/>
            <p:cNvSpPr/>
            <p:nvPr/>
          </p:nvSpPr>
          <p:spPr>
            <a:xfrm>
              <a:off x="585212" y="0"/>
              <a:ext cx="1947630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compare G and H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(go left)</a:t>
              </a:r>
            </a:p>
          </p:txBody>
        </p:sp>
        <p:sp>
          <p:nvSpPr>
            <p:cNvPr id="377" name="Shape 377"/>
            <p:cNvSpPr/>
            <p:nvPr/>
          </p:nvSpPr>
          <p:spPr>
            <a:xfrm>
              <a:off x="0" y="160584"/>
              <a:ext cx="506573" cy="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379" name="Shape 379"/>
          <p:cNvSpPr/>
          <p:nvPr/>
        </p:nvSpPr>
        <p:spPr>
          <a:xfrm>
            <a:off x="927100" y="3213100"/>
            <a:ext cx="3560951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unsuccessful search for G</a:t>
            </a:r>
          </a:p>
        </p:txBody>
      </p:sp>
      <p:sp>
        <p:nvSpPr>
          <p:cNvPr id="380" name="Shape 380"/>
          <p:cNvSpPr/>
          <p:nvPr/>
        </p:nvSpPr>
        <p:spPr>
          <a:xfrm>
            <a:off x="4940299" y="70231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243070"/>
      </p:ext>
    </p:extLst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Search.  </a:t>
            </a:r>
            <a:r>
              <a:rPr sz="2400">
                <a:uFill>
                  <a:solidFill/>
                </a:uFill>
              </a:rPr>
              <a:t>If less, go left; if greater, go right; if equal, search hit.</a:t>
            </a:r>
          </a:p>
        </p:txBody>
      </p:sp>
      <p:sp>
        <p:nvSpPr>
          <p:cNvPr id="383" name="Shape 383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13</a:t>
            </a:fld>
            <a:endParaRPr sz="1200">
              <a:uFill>
                <a:solidFill/>
              </a:uFill>
            </a:endParaRPr>
          </a:p>
        </p:txBody>
      </p:sp>
      <p:sp>
        <p:nvSpPr>
          <p:cNvPr id="384" name="Shape 3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409" name="Group 409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385" name="Shape 385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400" name="Shape 400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R</a:t>
              </a:r>
            </a:p>
          </p:txBody>
        </p:sp>
        <p:sp>
          <p:nvSpPr>
            <p:cNvPr id="401" name="Shape 401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A</a:t>
              </a:r>
            </a:p>
          </p:txBody>
        </p:sp>
        <p:sp>
          <p:nvSpPr>
            <p:cNvPr id="402" name="Shape 402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C</a:t>
              </a:r>
            </a:p>
          </p:txBody>
        </p:sp>
        <p:sp>
          <p:nvSpPr>
            <p:cNvPr id="403" name="Shape 403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H</a:t>
              </a:r>
            </a:p>
          </p:txBody>
        </p:sp>
        <p:sp>
          <p:nvSpPr>
            <p:cNvPr id="404" name="Shape 404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E</a:t>
              </a:r>
            </a:p>
          </p:txBody>
        </p:sp>
        <p:sp>
          <p:nvSpPr>
            <p:cNvPr id="405" name="Shape 405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406" name="Shape 406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M</a:t>
              </a:r>
            </a:p>
          </p:txBody>
        </p:sp>
      </p:grpSp>
      <p:sp>
        <p:nvSpPr>
          <p:cNvPr id="410" name="Shape 410"/>
          <p:cNvSpPr/>
          <p:nvPr/>
        </p:nvSpPr>
        <p:spPr>
          <a:xfrm>
            <a:off x="927100" y="3213100"/>
            <a:ext cx="3560951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unsuccessful search for G</a:t>
            </a:r>
          </a:p>
        </p:txBody>
      </p:sp>
      <p:sp>
        <p:nvSpPr>
          <p:cNvPr id="411" name="Shape 411"/>
          <p:cNvSpPr/>
          <p:nvPr/>
        </p:nvSpPr>
        <p:spPr>
          <a:xfrm>
            <a:off x="4457699" y="79755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</a:t>
            </a:r>
          </a:p>
        </p:txBody>
      </p:sp>
      <p:sp>
        <p:nvSpPr>
          <p:cNvPr id="412" name="Shape 412"/>
          <p:cNvSpPr/>
          <p:nvPr/>
        </p:nvSpPr>
        <p:spPr>
          <a:xfrm>
            <a:off x="2261341" y="8610600"/>
            <a:ext cx="1513250" cy="67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no more tree</a:t>
            </a:r>
          </a:p>
          <a:p>
            <a:pPr lvl="0" algn="ctr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(search miss)</a:t>
            </a:r>
          </a:p>
        </p:txBody>
      </p:sp>
      <p:sp>
        <p:nvSpPr>
          <p:cNvPr id="413" name="Shape 413"/>
          <p:cNvSpPr/>
          <p:nvPr/>
        </p:nvSpPr>
        <p:spPr>
          <a:xfrm flipH="1">
            <a:off x="3830440" y="8301284"/>
            <a:ext cx="625699" cy="494155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4" name="Shape 414"/>
          <p:cNvSpPr/>
          <p:nvPr/>
        </p:nvSpPr>
        <p:spPr>
          <a:xfrm>
            <a:off x="4737100" y="7721600"/>
            <a:ext cx="152400" cy="1524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1694132"/>
      </p:ext>
    </p:extLst>
  </p:cSld>
  <p:clrMapOvr>
    <a:masterClrMapping/>
  </p:clrMapOvr>
  <p:transition spd="med"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Insert.  </a:t>
            </a:r>
            <a:r>
              <a:rPr sz="2400">
                <a:uFill>
                  <a:solidFill/>
                </a:uFill>
              </a:rPr>
              <a:t>If less, go left; if greater, go right; if null, insert.</a:t>
            </a:r>
          </a:p>
        </p:txBody>
      </p:sp>
      <p:sp>
        <p:nvSpPr>
          <p:cNvPr id="417" name="Shape 417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14</a:t>
            </a:fld>
            <a:endParaRPr sz="1200">
              <a:uFill>
                <a:solidFill/>
              </a:uFill>
            </a:endParaRPr>
          </a:p>
        </p:txBody>
      </p:sp>
      <p:sp>
        <p:nvSpPr>
          <p:cNvPr id="418" name="Shape 4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sp>
        <p:nvSpPr>
          <p:cNvPr id="419" name="Shape 419"/>
          <p:cNvSpPr/>
          <p:nvPr/>
        </p:nvSpPr>
        <p:spPr>
          <a:xfrm>
            <a:off x="927100" y="3213100"/>
            <a:ext cx="1206366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insert G</a:t>
            </a:r>
          </a:p>
        </p:txBody>
      </p:sp>
      <p:grpSp>
        <p:nvGrpSpPr>
          <p:cNvPr id="444" name="Group 444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420" name="Shape 420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X</a:t>
              </a:r>
            </a:p>
          </p:txBody>
        </p:sp>
        <p:sp>
          <p:nvSpPr>
            <p:cNvPr id="435" name="Shape 435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436" name="Shape 436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A</a:t>
              </a:r>
            </a:p>
          </p:txBody>
        </p:sp>
        <p:sp>
          <p:nvSpPr>
            <p:cNvPr id="437" name="Shape 437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C</a:t>
              </a:r>
            </a:p>
          </p:txBody>
        </p:sp>
        <p:sp>
          <p:nvSpPr>
            <p:cNvPr id="438" name="Shape 438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439" name="Shape 439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E</a:t>
              </a:r>
            </a:p>
          </p:txBody>
        </p:sp>
        <p:sp>
          <p:nvSpPr>
            <p:cNvPr id="440" name="Shape 440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S</a:t>
              </a:r>
            </a:p>
          </p:txBody>
        </p:sp>
        <p:sp>
          <p:nvSpPr>
            <p:cNvPr id="441" name="Shape 441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86839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Insert.  </a:t>
            </a:r>
            <a:r>
              <a:rPr sz="2400">
                <a:uFill>
                  <a:solidFill/>
                </a:uFill>
              </a:rPr>
              <a:t>If less, go left; if greater, go right; if null, insert.</a:t>
            </a:r>
          </a:p>
        </p:txBody>
      </p:sp>
      <p:sp>
        <p:nvSpPr>
          <p:cNvPr id="447" name="Shape 447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15</a:t>
            </a:fld>
            <a:endParaRPr sz="1200">
              <a:uFill>
                <a:solidFill/>
              </a:uFill>
            </a:endParaRPr>
          </a:p>
        </p:txBody>
      </p:sp>
      <p:sp>
        <p:nvSpPr>
          <p:cNvPr id="448" name="Shape 4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451" name="Group 451"/>
          <p:cNvGrpSpPr/>
          <p:nvPr/>
        </p:nvGrpSpPr>
        <p:grpSpPr>
          <a:xfrm>
            <a:off x="5289893" y="2882900"/>
            <a:ext cx="1911008" cy="1028701"/>
            <a:chOff x="0" y="0"/>
            <a:chExt cx="1911006" cy="1028700"/>
          </a:xfrm>
        </p:grpSpPr>
        <p:sp>
          <p:nvSpPr>
            <p:cNvPr id="449" name="Shape 449"/>
            <p:cNvSpPr/>
            <p:nvPr/>
          </p:nvSpPr>
          <p:spPr>
            <a:xfrm>
              <a:off x="0" y="0"/>
              <a:ext cx="1907743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compare G and S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(go left)</a:t>
              </a:r>
            </a:p>
          </p:txBody>
        </p:sp>
        <p:sp>
          <p:nvSpPr>
            <p:cNvPr id="450" name="Shape 450"/>
            <p:cNvSpPr/>
            <p:nvPr/>
          </p:nvSpPr>
          <p:spPr>
            <a:xfrm flipH="1" flipV="1">
              <a:off x="1501617" y="541584"/>
              <a:ext cx="409390" cy="487117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476" name="Group 476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452" name="Shape 452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X</a:t>
              </a:r>
            </a:p>
          </p:txBody>
        </p:sp>
        <p:sp>
          <p:nvSpPr>
            <p:cNvPr id="467" name="Shape 467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468" name="Shape 468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A</a:t>
              </a:r>
            </a:p>
          </p:txBody>
        </p:sp>
        <p:sp>
          <p:nvSpPr>
            <p:cNvPr id="469" name="Shape 469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C</a:t>
              </a:r>
            </a:p>
          </p:txBody>
        </p:sp>
        <p:sp>
          <p:nvSpPr>
            <p:cNvPr id="470" name="Shape 470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471" name="Shape 471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E</a:t>
              </a:r>
            </a:p>
          </p:txBody>
        </p:sp>
        <p:sp>
          <p:nvSpPr>
            <p:cNvPr id="472" name="Shape 472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S</a:t>
              </a:r>
            </a:p>
          </p:txBody>
        </p:sp>
        <p:sp>
          <p:nvSpPr>
            <p:cNvPr id="473" name="Shape 473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477" name="Shape 477"/>
          <p:cNvSpPr/>
          <p:nvPr/>
        </p:nvSpPr>
        <p:spPr>
          <a:xfrm>
            <a:off x="6629399" y="39623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</a:t>
            </a:r>
          </a:p>
        </p:txBody>
      </p:sp>
      <p:sp>
        <p:nvSpPr>
          <p:cNvPr id="478" name="Shape 478"/>
          <p:cNvSpPr/>
          <p:nvPr/>
        </p:nvSpPr>
        <p:spPr>
          <a:xfrm>
            <a:off x="7213599" y="39624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  <p:sp>
        <p:nvSpPr>
          <p:cNvPr id="479" name="Shape 479"/>
          <p:cNvSpPr/>
          <p:nvPr/>
        </p:nvSpPr>
        <p:spPr>
          <a:xfrm>
            <a:off x="927100" y="3213100"/>
            <a:ext cx="1206366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insert G</a:t>
            </a:r>
          </a:p>
        </p:txBody>
      </p:sp>
    </p:spTree>
    <p:extLst>
      <p:ext uri="{BB962C8B-B14F-4D97-AF65-F5344CB8AC3E}">
        <p14:creationId xmlns:p14="http://schemas.microsoft.com/office/powerpoint/2010/main" val="1278070346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1" grpId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Insert.  </a:t>
            </a:r>
            <a:r>
              <a:rPr sz="2400">
                <a:uFill>
                  <a:solidFill/>
                </a:uFill>
              </a:rPr>
              <a:t>If less, go left; if greater, go right; if null, insert.</a:t>
            </a:r>
          </a:p>
        </p:txBody>
      </p:sp>
      <p:sp>
        <p:nvSpPr>
          <p:cNvPr id="482" name="Shape 482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16</a:t>
            </a:fld>
            <a:endParaRPr sz="1200">
              <a:uFill>
                <a:solidFill/>
              </a:uFill>
            </a:endParaRPr>
          </a:p>
        </p:txBody>
      </p:sp>
      <p:sp>
        <p:nvSpPr>
          <p:cNvPr id="483" name="Shape 4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508" name="Group 508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484" name="Shape 484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499" name="Shape 499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500" name="Shape 500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A</a:t>
              </a:r>
            </a:p>
          </p:txBody>
        </p:sp>
        <p:sp>
          <p:nvSpPr>
            <p:cNvPr id="501" name="Shape 501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C</a:t>
              </a:r>
            </a:p>
          </p:txBody>
        </p:sp>
        <p:sp>
          <p:nvSpPr>
            <p:cNvPr id="502" name="Shape 502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503" name="Shape 503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E</a:t>
              </a:r>
            </a:p>
          </p:txBody>
        </p:sp>
        <p:sp>
          <p:nvSpPr>
            <p:cNvPr id="504" name="Shape 504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505" name="Shape 505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509" name="Shape 509"/>
          <p:cNvSpPr/>
          <p:nvPr/>
        </p:nvSpPr>
        <p:spPr>
          <a:xfrm>
            <a:off x="3784599" y="49910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</a:t>
            </a:r>
          </a:p>
        </p:txBody>
      </p:sp>
      <p:grpSp>
        <p:nvGrpSpPr>
          <p:cNvPr id="512" name="Group 512"/>
          <p:cNvGrpSpPr/>
          <p:nvPr/>
        </p:nvGrpSpPr>
        <p:grpSpPr>
          <a:xfrm>
            <a:off x="3651246" y="3733800"/>
            <a:ext cx="1908439" cy="1106980"/>
            <a:chOff x="0" y="0"/>
            <a:chExt cx="1908437" cy="1106979"/>
          </a:xfrm>
        </p:grpSpPr>
        <p:sp>
          <p:nvSpPr>
            <p:cNvPr id="510" name="Shape 510"/>
            <p:cNvSpPr/>
            <p:nvPr/>
          </p:nvSpPr>
          <p:spPr>
            <a:xfrm>
              <a:off x="0" y="0"/>
              <a:ext cx="1908438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compare G and E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(go right)</a:t>
              </a:r>
            </a:p>
          </p:txBody>
        </p:sp>
        <p:sp>
          <p:nvSpPr>
            <p:cNvPr id="511" name="Shape 511"/>
            <p:cNvSpPr/>
            <p:nvPr/>
          </p:nvSpPr>
          <p:spPr>
            <a:xfrm flipV="1">
              <a:off x="955864" y="617784"/>
              <a:ext cx="1" cy="489196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513" name="Shape 513"/>
          <p:cNvSpPr/>
          <p:nvPr/>
        </p:nvSpPr>
        <p:spPr>
          <a:xfrm>
            <a:off x="4381499" y="49911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  <p:sp>
        <p:nvSpPr>
          <p:cNvPr id="514" name="Shape 514"/>
          <p:cNvSpPr/>
          <p:nvPr/>
        </p:nvSpPr>
        <p:spPr>
          <a:xfrm>
            <a:off x="927100" y="3213100"/>
            <a:ext cx="1206366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insert G</a:t>
            </a:r>
          </a:p>
        </p:txBody>
      </p:sp>
    </p:spTree>
    <p:extLst>
      <p:ext uri="{BB962C8B-B14F-4D97-AF65-F5344CB8AC3E}">
        <p14:creationId xmlns:p14="http://schemas.microsoft.com/office/powerpoint/2010/main" val="3430350658"/>
      </p:ext>
    </p:extLst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" grpId="0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Insert.  </a:t>
            </a:r>
            <a:r>
              <a:rPr sz="2400">
                <a:uFill>
                  <a:solidFill/>
                </a:uFill>
              </a:rPr>
              <a:t>If less, go left; if greater, go right; if null, insert.</a:t>
            </a:r>
          </a:p>
        </p:txBody>
      </p:sp>
      <p:sp>
        <p:nvSpPr>
          <p:cNvPr id="517" name="Shape 517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17</a:t>
            </a:fld>
            <a:endParaRPr sz="1200">
              <a:uFill>
                <a:solidFill/>
              </a:uFill>
            </a:endParaRPr>
          </a:p>
        </p:txBody>
      </p:sp>
      <p:sp>
        <p:nvSpPr>
          <p:cNvPr id="518" name="Shape 5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543" name="Group 543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519" name="Shape 519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534" name="Shape 534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535" name="Shape 535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A</a:t>
              </a:r>
            </a:p>
          </p:txBody>
        </p:sp>
        <p:sp>
          <p:nvSpPr>
            <p:cNvPr id="536" name="Shape 536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C</a:t>
              </a:r>
            </a:p>
          </p:txBody>
        </p:sp>
        <p:sp>
          <p:nvSpPr>
            <p:cNvPr id="537" name="Shape 537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538" name="Shape 538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E</a:t>
              </a:r>
            </a:p>
          </p:txBody>
        </p:sp>
        <p:sp>
          <p:nvSpPr>
            <p:cNvPr id="539" name="Shape 539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540" name="Shape 540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544" name="Shape 544"/>
          <p:cNvSpPr/>
          <p:nvPr/>
        </p:nvSpPr>
        <p:spPr>
          <a:xfrm>
            <a:off x="6794499" y="59943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</a:t>
            </a:r>
          </a:p>
        </p:txBody>
      </p:sp>
      <p:grpSp>
        <p:nvGrpSpPr>
          <p:cNvPr id="547" name="Group 547"/>
          <p:cNvGrpSpPr/>
          <p:nvPr/>
        </p:nvGrpSpPr>
        <p:grpSpPr>
          <a:xfrm>
            <a:off x="7377138" y="6057900"/>
            <a:ext cx="2522425" cy="673100"/>
            <a:chOff x="0" y="0"/>
            <a:chExt cx="2522423" cy="673100"/>
          </a:xfrm>
        </p:grpSpPr>
        <p:sp>
          <p:nvSpPr>
            <p:cNvPr id="545" name="Shape 545"/>
            <p:cNvSpPr/>
            <p:nvPr/>
          </p:nvSpPr>
          <p:spPr>
            <a:xfrm>
              <a:off x="595630" y="0"/>
              <a:ext cx="1926794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compare G and R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(go left)</a:t>
              </a:r>
            </a:p>
          </p:txBody>
        </p:sp>
        <p:sp>
          <p:nvSpPr>
            <p:cNvPr id="546" name="Shape 546"/>
            <p:cNvSpPr/>
            <p:nvPr/>
          </p:nvSpPr>
          <p:spPr>
            <a:xfrm>
              <a:off x="0" y="160584"/>
              <a:ext cx="506573" cy="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548" name="Shape 548"/>
          <p:cNvSpPr/>
          <p:nvPr/>
        </p:nvSpPr>
        <p:spPr>
          <a:xfrm>
            <a:off x="6248399" y="59944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  <p:sp>
        <p:nvSpPr>
          <p:cNvPr id="549" name="Shape 549"/>
          <p:cNvSpPr/>
          <p:nvPr/>
        </p:nvSpPr>
        <p:spPr>
          <a:xfrm>
            <a:off x="927100" y="3213100"/>
            <a:ext cx="1206366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insert G</a:t>
            </a:r>
          </a:p>
        </p:txBody>
      </p:sp>
    </p:spTree>
    <p:extLst>
      <p:ext uri="{BB962C8B-B14F-4D97-AF65-F5344CB8AC3E}">
        <p14:creationId xmlns:p14="http://schemas.microsoft.com/office/powerpoint/2010/main" val="3281843354"/>
      </p:ext>
    </p:extLst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7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Insert.  </a:t>
            </a:r>
            <a:r>
              <a:rPr sz="2400">
                <a:uFill>
                  <a:solidFill/>
                </a:uFill>
              </a:rPr>
              <a:t>If less, go left; if greater, go right; if null, insert.</a:t>
            </a:r>
          </a:p>
        </p:txBody>
      </p:sp>
      <p:sp>
        <p:nvSpPr>
          <p:cNvPr id="552" name="Shape 552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18</a:t>
            </a:fld>
            <a:endParaRPr sz="1200">
              <a:uFill>
                <a:solidFill/>
              </a:uFill>
            </a:endParaRPr>
          </a:p>
        </p:txBody>
      </p:sp>
      <p:sp>
        <p:nvSpPr>
          <p:cNvPr id="553" name="Shape 5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578" name="Group 578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554" name="Shape 554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569" name="Shape 569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R</a:t>
              </a:r>
            </a:p>
          </p:txBody>
        </p:sp>
        <p:sp>
          <p:nvSpPr>
            <p:cNvPr id="570" name="Shape 570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A</a:t>
              </a:r>
            </a:p>
          </p:txBody>
        </p:sp>
        <p:sp>
          <p:nvSpPr>
            <p:cNvPr id="571" name="Shape 571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C</a:t>
              </a:r>
            </a:p>
          </p:txBody>
        </p:sp>
        <p:sp>
          <p:nvSpPr>
            <p:cNvPr id="572" name="Shape 572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573" name="Shape 573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E</a:t>
              </a:r>
            </a:p>
          </p:txBody>
        </p:sp>
        <p:sp>
          <p:nvSpPr>
            <p:cNvPr id="574" name="Shape 574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575" name="Shape 575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579" name="Shape 579"/>
          <p:cNvSpPr/>
          <p:nvPr/>
        </p:nvSpPr>
        <p:spPr>
          <a:xfrm>
            <a:off x="5549899" y="70484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</a:t>
            </a:r>
          </a:p>
        </p:txBody>
      </p:sp>
      <p:grpSp>
        <p:nvGrpSpPr>
          <p:cNvPr id="582" name="Group 582"/>
          <p:cNvGrpSpPr/>
          <p:nvPr/>
        </p:nvGrpSpPr>
        <p:grpSpPr>
          <a:xfrm>
            <a:off x="6145238" y="7099300"/>
            <a:ext cx="2532843" cy="673100"/>
            <a:chOff x="0" y="0"/>
            <a:chExt cx="2532841" cy="673100"/>
          </a:xfrm>
        </p:grpSpPr>
        <p:sp>
          <p:nvSpPr>
            <p:cNvPr id="580" name="Shape 580"/>
            <p:cNvSpPr/>
            <p:nvPr/>
          </p:nvSpPr>
          <p:spPr>
            <a:xfrm>
              <a:off x="585212" y="0"/>
              <a:ext cx="1947630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compare G and H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(go left)</a:t>
              </a:r>
            </a:p>
          </p:txBody>
        </p:sp>
        <p:sp>
          <p:nvSpPr>
            <p:cNvPr id="581" name="Shape 581"/>
            <p:cNvSpPr/>
            <p:nvPr/>
          </p:nvSpPr>
          <p:spPr>
            <a:xfrm>
              <a:off x="0" y="160584"/>
              <a:ext cx="506573" cy="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583" name="Shape 583"/>
          <p:cNvSpPr/>
          <p:nvPr/>
        </p:nvSpPr>
        <p:spPr>
          <a:xfrm>
            <a:off x="4940299" y="70231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  <p:sp>
        <p:nvSpPr>
          <p:cNvPr id="584" name="Shape 584"/>
          <p:cNvSpPr/>
          <p:nvPr/>
        </p:nvSpPr>
        <p:spPr>
          <a:xfrm>
            <a:off x="927100" y="3213100"/>
            <a:ext cx="1206366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insert G</a:t>
            </a:r>
          </a:p>
        </p:txBody>
      </p:sp>
    </p:spTree>
    <p:extLst>
      <p:ext uri="{BB962C8B-B14F-4D97-AF65-F5344CB8AC3E}">
        <p14:creationId xmlns:p14="http://schemas.microsoft.com/office/powerpoint/2010/main" val="691370946"/>
      </p:ext>
    </p:extLst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2" grpId="0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Insert.  </a:t>
            </a:r>
            <a:r>
              <a:rPr sz="2400">
                <a:uFill>
                  <a:solidFill/>
                </a:uFill>
              </a:rPr>
              <a:t>If less, go left; if greater, go right; if null, insert.</a:t>
            </a:r>
          </a:p>
        </p:txBody>
      </p:sp>
      <p:sp>
        <p:nvSpPr>
          <p:cNvPr id="587" name="Shape 587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19</a:t>
            </a:fld>
            <a:endParaRPr sz="1200">
              <a:uFill>
                <a:solidFill/>
              </a:uFill>
            </a:endParaRPr>
          </a:p>
        </p:txBody>
      </p:sp>
      <p:sp>
        <p:nvSpPr>
          <p:cNvPr id="588" name="Shape 5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613" name="Group 613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589" name="Shape 589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604" name="Shape 604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R</a:t>
              </a:r>
            </a:p>
          </p:txBody>
        </p:sp>
        <p:sp>
          <p:nvSpPr>
            <p:cNvPr id="605" name="Shape 605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A</a:t>
              </a:r>
            </a:p>
          </p:txBody>
        </p:sp>
        <p:sp>
          <p:nvSpPr>
            <p:cNvPr id="606" name="Shape 606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C</a:t>
              </a:r>
            </a:p>
          </p:txBody>
        </p:sp>
        <p:sp>
          <p:nvSpPr>
            <p:cNvPr id="607" name="Shape 607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H</a:t>
              </a:r>
            </a:p>
          </p:txBody>
        </p:sp>
        <p:sp>
          <p:nvSpPr>
            <p:cNvPr id="608" name="Shape 608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E</a:t>
              </a:r>
            </a:p>
          </p:txBody>
        </p:sp>
        <p:sp>
          <p:nvSpPr>
            <p:cNvPr id="609" name="Shape 609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610" name="Shape 610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M</a:t>
              </a:r>
            </a:p>
          </p:txBody>
        </p:sp>
      </p:grpSp>
      <p:sp>
        <p:nvSpPr>
          <p:cNvPr id="614" name="Shape 614"/>
          <p:cNvSpPr/>
          <p:nvPr/>
        </p:nvSpPr>
        <p:spPr>
          <a:xfrm>
            <a:off x="4737100" y="7721600"/>
            <a:ext cx="152400" cy="1524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  <p:sp>
        <p:nvSpPr>
          <p:cNvPr id="615" name="Shape 615"/>
          <p:cNvSpPr/>
          <p:nvPr/>
        </p:nvSpPr>
        <p:spPr>
          <a:xfrm>
            <a:off x="927100" y="3213100"/>
            <a:ext cx="1206366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insert G</a:t>
            </a:r>
          </a:p>
        </p:txBody>
      </p:sp>
      <p:sp>
        <p:nvSpPr>
          <p:cNvPr id="616" name="Shape 616"/>
          <p:cNvSpPr/>
          <p:nvPr/>
        </p:nvSpPr>
        <p:spPr>
          <a:xfrm>
            <a:off x="4381499" y="80009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</a:t>
            </a:r>
          </a:p>
        </p:txBody>
      </p:sp>
      <p:grpSp>
        <p:nvGrpSpPr>
          <p:cNvPr id="619" name="Group 619"/>
          <p:cNvGrpSpPr/>
          <p:nvPr/>
        </p:nvGrpSpPr>
        <p:grpSpPr>
          <a:xfrm>
            <a:off x="2007341" y="8305800"/>
            <a:ext cx="2258298" cy="673100"/>
            <a:chOff x="0" y="0"/>
            <a:chExt cx="2258297" cy="673100"/>
          </a:xfrm>
        </p:grpSpPr>
        <p:sp>
          <p:nvSpPr>
            <p:cNvPr id="617" name="Shape 617"/>
            <p:cNvSpPr/>
            <p:nvPr/>
          </p:nvSpPr>
          <p:spPr>
            <a:xfrm>
              <a:off x="0" y="0"/>
              <a:ext cx="1513250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no more tree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(insert here)</a:t>
              </a:r>
            </a:p>
          </p:txBody>
        </p:sp>
        <p:sp>
          <p:nvSpPr>
            <p:cNvPr id="618" name="Shape 618"/>
            <p:cNvSpPr/>
            <p:nvPr/>
          </p:nvSpPr>
          <p:spPr>
            <a:xfrm flipH="1">
              <a:off x="1539070" y="20884"/>
              <a:ext cx="719228" cy="247333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39158306"/>
      </p:ext>
    </p:extLst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9" grpId="0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Definition.  </a:t>
            </a:r>
            <a:r>
              <a:rPr sz="2400" dirty="0">
                <a:uFill>
                  <a:solidFill/>
                </a:uFill>
              </a:rPr>
              <a:t>A BST is a </a:t>
            </a:r>
            <a:r>
              <a:rPr sz="2400" dirty="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binary tree</a:t>
            </a:r>
            <a:r>
              <a:rPr sz="2400" dirty="0">
                <a:uFill>
                  <a:solidFill/>
                </a:uFill>
              </a:rPr>
              <a:t> in </a:t>
            </a:r>
            <a:r>
              <a:rPr sz="2400" dirty="0">
                <a:solidFill>
                  <a:srgbClr val="96231F"/>
                </a:solidFill>
                <a:uFill>
                  <a:solidFill>
                    <a:srgbClr val="96231F"/>
                  </a:solidFill>
                </a:uFill>
              </a:rPr>
              <a:t>symmetric order</a:t>
            </a:r>
            <a:r>
              <a:rPr sz="2400" dirty="0">
                <a:uFill>
                  <a:solidFill/>
                </a:uFill>
              </a:rPr>
              <a:t>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A binary tree is either:</a:t>
            </a:r>
          </a:p>
          <a:p>
            <a:pPr lvl="1">
              <a:defRPr sz="1800">
                <a:uFillTx/>
              </a:defRPr>
            </a:pPr>
            <a:r>
              <a:rPr sz="2400" dirty="0">
                <a:uFill>
                  <a:solidFill/>
                </a:uFill>
              </a:rPr>
              <a:t>Empty.</a:t>
            </a:r>
          </a:p>
          <a:p>
            <a:pPr lvl="1">
              <a:defRPr sz="1800">
                <a:uFillTx/>
              </a:defRPr>
            </a:pPr>
            <a:r>
              <a:rPr sz="2400" dirty="0">
                <a:uFill>
                  <a:solidFill/>
                </a:uFill>
              </a:rPr>
              <a:t>Two disjoint binary trees (left and right).</a:t>
            </a:r>
          </a:p>
          <a:p>
            <a:pPr lvl="1">
              <a:defRPr sz="1800">
                <a:uFillTx/>
              </a:defRPr>
            </a:pPr>
            <a:endParaRPr sz="2400" dirty="0"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Symmetric order.  </a:t>
            </a:r>
            <a:r>
              <a:rPr sz="2400" dirty="0">
                <a:uFill>
                  <a:solidFill/>
                </a:uFill>
              </a:rPr>
              <a:t>Each node has a key,</a:t>
            </a:r>
            <a:br>
              <a:rPr sz="2400" dirty="0">
                <a:uFill>
                  <a:solidFill/>
                </a:uFill>
              </a:rPr>
            </a:br>
            <a:r>
              <a:rPr sz="2400" dirty="0">
                <a:uFill>
                  <a:solidFill/>
                </a:uFill>
              </a:rPr>
              <a:t>and every node’s key is:</a:t>
            </a:r>
          </a:p>
          <a:p>
            <a:pPr lvl="1">
              <a:defRPr sz="1800">
                <a:uFillTx/>
              </a:defRPr>
            </a:pPr>
            <a:r>
              <a:rPr sz="2400" dirty="0">
                <a:uFill>
                  <a:solidFill/>
                </a:uFill>
              </a:rPr>
              <a:t>Larger than all keys in its left subtree.</a:t>
            </a:r>
          </a:p>
          <a:p>
            <a:pPr lvl="1">
              <a:defRPr sz="1800">
                <a:uFillTx/>
              </a:defRPr>
            </a:pPr>
            <a:r>
              <a:rPr sz="2400" dirty="0">
                <a:uFill>
                  <a:solidFill/>
                </a:uFill>
              </a:rPr>
              <a:t>Smaller than all keys in its right subtree.</a:t>
            </a:r>
            <a:endParaRPr lang="en-US" sz="2400" dirty="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endParaRPr lang="en-US" dirty="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lang="en-US" dirty="0">
                <a:uFill>
                  <a:solidFill/>
                </a:uFill>
              </a:rPr>
              <a:t>Remember: no duplicate keys</a:t>
            </a:r>
          </a:p>
          <a:p>
            <a:pPr marL="127000" lvl="1" indent="0">
              <a:buNone/>
              <a:defRPr sz="1800">
                <a:uFillTx/>
              </a:defRPr>
            </a:pPr>
            <a:endParaRPr sz="2400" dirty="0">
              <a:uFill>
                <a:solidFill/>
              </a:uFill>
            </a:endParaRP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2</a:t>
            </a:fld>
            <a:endParaRPr sz="1200">
              <a:uFill>
                <a:solidFill/>
              </a:uFill>
            </a:endParaRPr>
          </a:p>
        </p:txBody>
      </p:sp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911" y="1994911"/>
            <a:ext cx="4366982" cy="32238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3911" y="5675971"/>
            <a:ext cx="4448175" cy="313372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5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1" build="p" animBg="1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Shape 621"/>
          <p:cNvSpPr/>
          <p:nvPr/>
        </p:nvSpPr>
        <p:spPr>
          <a:xfrm>
            <a:off x="4381499" y="80009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</a:t>
            </a:r>
          </a:p>
        </p:txBody>
      </p:sp>
      <p:sp>
        <p:nvSpPr>
          <p:cNvPr id="622" name="Shape 62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Insert.  </a:t>
            </a:r>
            <a:r>
              <a:rPr sz="2400">
                <a:uFill>
                  <a:solidFill/>
                </a:uFill>
              </a:rPr>
              <a:t>If less, go left; if greater, go right; if null, insert.</a:t>
            </a:r>
          </a:p>
        </p:txBody>
      </p:sp>
      <p:sp>
        <p:nvSpPr>
          <p:cNvPr id="623" name="Shape 623"/>
          <p:cNvSpPr/>
          <p:nvPr/>
        </p:nvSpPr>
        <p:spPr>
          <a:xfrm flipH="1">
            <a:off x="4566272" y="7251507"/>
            <a:ext cx="588878" cy="896482"/>
          </a:xfrm>
          <a:prstGeom prst="line">
            <a:avLst/>
          </a:prstGeom>
          <a:ln w="25400">
            <a:solidFill>
              <a:srgbClr val="8D3124"/>
            </a:solidFill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4" name="Shape 624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20</a:t>
            </a:fld>
            <a:endParaRPr sz="1200">
              <a:uFill>
                <a:solidFill/>
              </a:uFill>
            </a:endParaRPr>
          </a:p>
        </p:txBody>
      </p:sp>
      <p:sp>
        <p:nvSpPr>
          <p:cNvPr id="625" name="Shape 6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sp>
        <p:nvSpPr>
          <p:cNvPr id="626" name="Shape 626"/>
          <p:cNvSpPr/>
          <p:nvPr/>
        </p:nvSpPr>
        <p:spPr>
          <a:xfrm>
            <a:off x="927100" y="3213100"/>
            <a:ext cx="1206366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insert G</a:t>
            </a:r>
          </a:p>
        </p:txBody>
      </p:sp>
      <p:sp>
        <p:nvSpPr>
          <p:cNvPr id="627" name="Shape 627"/>
          <p:cNvSpPr/>
          <p:nvPr/>
        </p:nvSpPr>
        <p:spPr>
          <a:xfrm flipH="1">
            <a:off x="4305300" y="8216900"/>
            <a:ext cx="337427" cy="514235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8" name="Shape 628"/>
          <p:cNvSpPr/>
          <p:nvPr/>
        </p:nvSpPr>
        <p:spPr>
          <a:xfrm>
            <a:off x="4616767" y="8218881"/>
            <a:ext cx="309354" cy="516268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9" name="Shape 629"/>
          <p:cNvSpPr/>
          <p:nvPr/>
        </p:nvSpPr>
        <p:spPr>
          <a:xfrm>
            <a:off x="4392248" y="8012288"/>
            <a:ext cx="470785" cy="4710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2200">
                <a:uFill>
                  <a:solidFill/>
                </a:uFill>
              </a:rPr>
              <a:t>G</a:t>
            </a:r>
          </a:p>
        </p:txBody>
      </p:sp>
      <p:sp>
        <p:nvSpPr>
          <p:cNvPr id="630" name="Shape 630"/>
          <p:cNvSpPr/>
          <p:nvPr/>
        </p:nvSpPr>
        <p:spPr>
          <a:xfrm>
            <a:off x="4394199" y="80137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  <p:grpSp>
        <p:nvGrpSpPr>
          <p:cNvPr id="655" name="Group 655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631" name="Shape 631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646" name="Shape 646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R</a:t>
              </a:r>
            </a:p>
          </p:txBody>
        </p:sp>
        <p:sp>
          <p:nvSpPr>
            <p:cNvPr id="647" name="Shape 647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A</a:t>
              </a:r>
            </a:p>
          </p:txBody>
        </p:sp>
        <p:sp>
          <p:nvSpPr>
            <p:cNvPr id="648" name="Shape 648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C</a:t>
              </a:r>
            </a:p>
          </p:txBody>
        </p:sp>
        <p:sp>
          <p:nvSpPr>
            <p:cNvPr id="649" name="Shape 649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H</a:t>
              </a:r>
            </a:p>
          </p:txBody>
        </p:sp>
        <p:sp>
          <p:nvSpPr>
            <p:cNvPr id="650" name="Shape 650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E</a:t>
              </a:r>
            </a:p>
          </p:txBody>
        </p:sp>
        <p:sp>
          <p:nvSpPr>
            <p:cNvPr id="651" name="Shape 651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652" name="Shape 652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M</a:t>
              </a:r>
            </a:p>
          </p:txBody>
        </p:sp>
      </p:grpSp>
      <p:grpSp>
        <p:nvGrpSpPr>
          <p:cNvPr id="658" name="Group 658"/>
          <p:cNvGrpSpPr/>
          <p:nvPr/>
        </p:nvGrpSpPr>
        <p:grpSpPr>
          <a:xfrm>
            <a:off x="2007341" y="8305800"/>
            <a:ext cx="2258298" cy="673100"/>
            <a:chOff x="0" y="0"/>
            <a:chExt cx="2258297" cy="673100"/>
          </a:xfrm>
        </p:grpSpPr>
        <p:sp>
          <p:nvSpPr>
            <p:cNvPr id="656" name="Shape 656"/>
            <p:cNvSpPr/>
            <p:nvPr/>
          </p:nvSpPr>
          <p:spPr>
            <a:xfrm>
              <a:off x="0" y="0"/>
              <a:ext cx="1513250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no more tree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(insert here)</a:t>
              </a:r>
            </a:p>
          </p:txBody>
        </p:sp>
        <p:sp>
          <p:nvSpPr>
            <p:cNvPr id="657" name="Shape 657"/>
            <p:cNvSpPr/>
            <p:nvPr/>
          </p:nvSpPr>
          <p:spPr>
            <a:xfrm flipH="1">
              <a:off x="1539070" y="20884"/>
              <a:ext cx="719228" cy="247333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21696091"/>
      </p:ext>
    </p:extLst>
  </p:cSld>
  <p:clrMapOvr>
    <a:masterClrMapping/>
  </p:clrMapOvr>
  <p:transition spd="med">
    <p:dissolv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Shape 660"/>
          <p:cNvSpPr/>
          <p:nvPr/>
        </p:nvSpPr>
        <p:spPr>
          <a:xfrm flipH="1">
            <a:off x="4566272" y="7251507"/>
            <a:ext cx="588878" cy="896482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61" name="Shape 6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Insert.  </a:t>
            </a:r>
            <a:r>
              <a:rPr sz="2400">
                <a:uFill>
                  <a:solidFill/>
                </a:uFill>
              </a:rPr>
              <a:t>If less, go left; if greater, go right; if null, insert.</a:t>
            </a:r>
          </a:p>
        </p:txBody>
      </p:sp>
      <p:sp>
        <p:nvSpPr>
          <p:cNvPr id="662" name="Shape 662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21</a:t>
            </a:fld>
            <a:endParaRPr sz="1200">
              <a:uFill>
                <a:solidFill/>
              </a:uFill>
            </a:endParaRPr>
          </a:p>
        </p:txBody>
      </p:sp>
      <p:sp>
        <p:nvSpPr>
          <p:cNvPr id="663" name="Shape 6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687" name="Group 687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664" name="Shape 664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X</a:t>
              </a:r>
            </a:p>
          </p:txBody>
        </p:sp>
        <p:sp>
          <p:nvSpPr>
            <p:cNvPr id="678" name="Shape 678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679" name="Shape 679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A</a:t>
              </a:r>
            </a:p>
          </p:txBody>
        </p:sp>
        <p:sp>
          <p:nvSpPr>
            <p:cNvPr id="680" name="Shape 680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C</a:t>
              </a:r>
            </a:p>
          </p:txBody>
        </p:sp>
        <p:sp>
          <p:nvSpPr>
            <p:cNvPr id="681" name="Shape 681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682" name="Shape 682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E</a:t>
              </a:r>
            </a:p>
          </p:txBody>
        </p:sp>
        <p:sp>
          <p:nvSpPr>
            <p:cNvPr id="683" name="Shape 683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S</a:t>
              </a:r>
            </a:p>
          </p:txBody>
        </p:sp>
        <p:sp>
          <p:nvSpPr>
            <p:cNvPr id="684" name="Shape 684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688" name="Shape 688"/>
          <p:cNvSpPr/>
          <p:nvPr/>
        </p:nvSpPr>
        <p:spPr>
          <a:xfrm>
            <a:off x="927100" y="3213100"/>
            <a:ext cx="1206366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insert G</a:t>
            </a:r>
          </a:p>
        </p:txBody>
      </p:sp>
      <p:sp>
        <p:nvSpPr>
          <p:cNvPr id="689" name="Shape 689"/>
          <p:cNvSpPr/>
          <p:nvPr/>
        </p:nvSpPr>
        <p:spPr>
          <a:xfrm flipH="1">
            <a:off x="4305300" y="8216900"/>
            <a:ext cx="337427" cy="514235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90" name="Shape 690"/>
          <p:cNvSpPr/>
          <p:nvPr/>
        </p:nvSpPr>
        <p:spPr>
          <a:xfrm>
            <a:off x="4616767" y="8218881"/>
            <a:ext cx="309354" cy="516268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91" name="Shape 691"/>
          <p:cNvSpPr/>
          <p:nvPr/>
        </p:nvSpPr>
        <p:spPr>
          <a:xfrm>
            <a:off x="4392248" y="8012288"/>
            <a:ext cx="470785" cy="4710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2200">
                <a:uFill>
                  <a:solidFill/>
                </a:uFill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314395986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Get.  </a:t>
            </a:r>
            <a:r>
              <a:rPr sz="2400">
                <a:uFill>
                  <a:solidFill/>
                </a:uFill>
              </a:rPr>
              <a:t>Return value corresponding to given key, or </a:t>
            </a:r>
            <a:r>
              <a:rPr sz="2000" b="1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null</a:t>
            </a:r>
            <a:r>
              <a:rPr sz="2400">
                <a:uFill>
                  <a:solidFill/>
                </a:uFill>
              </a:rPr>
              <a:t> if no such key.</a:t>
            </a:r>
          </a:p>
        </p:txBody>
      </p:sp>
      <p:sp>
        <p:nvSpPr>
          <p:cNvPr id="128" name="Shape 128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22</a:t>
            </a:fld>
            <a:endParaRPr sz="1200">
              <a:uFill>
                <a:solidFill/>
              </a:uFill>
            </a:endParaRPr>
          </a:p>
        </p:txBody>
      </p:sp>
      <p:sp>
        <p:nvSpPr>
          <p:cNvPr id="129" name="Shape 1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BST search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23" y="1881187"/>
            <a:ext cx="10800666" cy="745050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23</a:t>
            </a:fld>
            <a:endParaRPr sz="1200">
              <a:uFill>
                <a:solidFill/>
              </a:uFill>
            </a:endParaRPr>
          </a:p>
        </p:txBody>
      </p:sp>
      <p:sp>
        <p:nvSpPr>
          <p:cNvPr id="129" name="Shape 1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 dirty="0">
                <a:uFill>
                  <a:solidFill/>
                </a:uFill>
              </a:rPr>
              <a:t>BST </a:t>
            </a:r>
            <a:r>
              <a:rPr lang="en-US" sz="2800" dirty="0">
                <a:uFill>
                  <a:solidFill/>
                </a:uFill>
              </a:rPr>
              <a:t>Operations</a:t>
            </a:r>
            <a:endParaRPr sz="2800" dirty="0">
              <a:uFill>
                <a:solidFill/>
              </a:u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724" y="1050323"/>
            <a:ext cx="6975475" cy="861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56067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24</a:t>
            </a:fld>
            <a:endParaRPr sz="1200">
              <a:uFill>
                <a:solidFill/>
              </a:uFill>
            </a:endParaRPr>
          </a:p>
        </p:txBody>
      </p:sp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 dirty="0">
                <a:uFill>
                  <a:solidFill/>
                </a:uFill>
              </a:rPr>
              <a:t>BST </a:t>
            </a:r>
            <a:r>
              <a:rPr lang="en-US" sz="2800" dirty="0">
                <a:uFill>
                  <a:solidFill/>
                </a:uFill>
              </a:rPr>
              <a:t>cases</a:t>
            </a:r>
            <a:endParaRPr sz="2800" dirty="0">
              <a:uFill>
                <a:solidFill/>
              </a:u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890" y="1515127"/>
            <a:ext cx="3428470" cy="722370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25</a:t>
            </a:fld>
            <a:endParaRPr sz="1200">
              <a:uFill>
                <a:solidFill/>
              </a:uFill>
            </a:endParaRPr>
          </a:p>
        </p:txBody>
      </p:sp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 dirty="0">
                <a:uFill>
                  <a:solidFill/>
                </a:uFill>
              </a:rPr>
              <a:t>BST </a:t>
            </a:r>
            <a:r>
              <a:rPr lang="en-US" sz="2800" dirty="0">
                <a:uFill>
                  <a:solidFill/>
                </a:uFill>
              </a:rPr>
              <a:t>cases</a:t>
            </a:r>
            <a:endParaRPr sz="28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99" y="1264884"/>
            <a:ext cx="8342489" cy="808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06812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26</a:t>
            </a:fld>
            <a:endParaRPr sz="1200">
              <a:uFill>
                <a:solidFill/>
              </a:uFill>
            </a:endParaRPr>
          </a:p>
        </p:txBody>
      </p:sp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 dirty="0">
                <a:uFill>
                  <a:solidFill/>
                </a:uFill>
              </a:rPr>
              <a:t>BST representation in </a:t>
            </a:r>
            <a:r>
              <a:rPr lang="en-US" sz="2800" dirty="0">
                <a:uFill>
                  <a:solidFill/>
                </a:uFill>
              </a:rPr>
              <a:t>C++</a:t>
            </a:r>
            <a:endParaRPr sz="28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038005415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Remark.  </a:t>
            </a:r>
            <a:r>
              <a:rPr sz="2400" dirty="0">
                <a:uFill>
                  <a:solidFill/>
                </a:uFill>
              </a:rPr>
              <a:t>Correspondence is 1–1 if array has no </a:t>
            </a:r>
            <a:r>
              <a:rPr lang="en-US" sz="2400" dirty="0">
                <a:uFill>
                  <a:solidFill/>
                </a:uFill>
              </a:rPr>
              <a:t>____________</a:t>
            </a:r>
            <a:r>
              <a:rPr sz="2400" dirty="0">
                <a:uFill>
                  <a:solidFill/>
                </a:uFill>
              </a:rPr>
              <a:t>.</a:t>
            </a:r>
          </a:p>
        </p:txBody>
      </p:sp>
      <p:sp>
        <p:nvSpPr>
          <p:cNvPr id="192" name="Shape 192"/>
          <p:cNvSpPr/>
          <p:nvPr/>
        </p:nvSpPr>
        <p:spPr>
          <a:xfrm>
            <a:off x="12357839" y="4717915"/>
            <a:ext cx="152118" cy="263475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3" name="Shape 193"/>
          <p:cNvSpPr/>
          <p:nvPr/>
        </p:nvSpPr>
        <p:spPr>
          <a:xfrm flipV="1">
            <a:off x="11588312" y="4039954"/>
            <a:ext cx="142397" cy="246639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9817839" y="4006715"/>
            <a:ext cx="152118" cy="263475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97" name="Group 197"/>
          <p:cNvGrpSpPr/>
          <p:nvPr/>
        </p:nvGrpSpPr>
        <p:grpSpPr>
          <a:xfrm>
            <a:off x="7116361" y="5275083"/>
            <a:ext cx="377096" cy="404807"/>
            <a:chOff x="0" y="8811"/>
            <a:chExt cx="377094" cy="404806"/>
          </a:xfrm>
        </p:grpSpPr>
        <p:sp>
          <p:nvSpPr>
            <p:cNvPr id="195" name="Shape 195"/>
            <p:cNvSpPr/>
            <p:nvPr/>
          </p:nvSpPr>
          <p:spPr>
            <a:xfrm>
              <a:off x="224977" y="150143"/>
              <a:ext cx="152118" cy="263475"/>
            </a:xfrm>
            <a:prstGeom prst="line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flipV="1">
              <a:off x="0" y="8811"/>
              <a:ext cx="226086" cy="391593"/>
            </a:xfrm>
            <a:prstGeom prst="line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98" name="Shape 198"/>
          <p:cNvSpPr/>
          <p:nvPr/>
        </p:nvSpPr>
        <p:spPr>
          <a:xfrm>
            <a:off x="8116039" y="4705215"/>
            <a:ext cx="152118" cy="263475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9" name="Shape 199"/>
          <p:cNvSpPr/>
          <p:nvPr/>
        </p:nvSpPr>
        <p:spPr>
          <a:xfrm flipV="1">
            <a:off x="7916461" y="4576583"/>
            <a:ext cx="226087" cy="391593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00" name="Shape 200"/>
          <p:cNvSpPr/>
          <p:nvPr/>
        </p:nvSpPr>
        <p:spPr>
          <a:xfrm flipV="1">
            <a:off x="6781135" y="4513083"/>
            <a:ext cx="226087" cy="391593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27</a:t>
            </a:fld>
            <a:endParaRPr sz="1200">
              <a:uFill>
                <a:solidFill/>
              </a:uFill>
            </a:endParaRPr>
          </a:p>
        </p:txBody>
      </p:sp>
      <p:sp>
        <p:nvSpPr>
          <p:cNvPr id="202" name="Shape 2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Correspondence between BSTs and quicksort partitioning</a:t>
            </a:r>
          </a:p>
        </p:txBody>
      </p:sp>
      <p:sp>
        <p:nvSpPr>
          <p:cNvPr id="203" name="Shape 203"/>
          <p:cNvSpPr/>
          <p:nvPr/>
        </p:nvSpPr>
        <p:spPr>
          <a:xfrm>
            <a:off x="558800" y="1511300"/>
            <a:ext cx="5321300" cy="6718300"/>
          </a:xfrm>
          <a:prstGeom prst="rect">
            <a:avLst/>
          </a:prstGeom>
          <a:solidFill>
            <a:srgbClr val="FFFFFF"/>
          </a:solidFill>
          <a:ln w="12700">
            <a:round/>
          </a:ln>
        </p:spPr>
        <p:txBody>
          <a:bodyPr lIns="0" tIns="0" rIns="0" bIns="0"/>
          <a:lstStyle/>
          <a:p>
            <a:pPr marL="7224" marR="7224" lvl="0">
              <a:lnSpc>
                <a:spcPct val="120000"/>
              </a:lnSpc>
              <a:defRPr sz="22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defRPr>
            </a:pPr>
            <a:endParaRPr/>
          </a:p>
        </p:txBody>
      </p:sp>
      <p:sp>
        <p:nvSpPr>
          <p:cNvPr id="204" name="Shape 204"/>
          <p:cNvSpPr/>
          <p:nvPr/>
        </p:nvSpPr>
        <p:spPr>
          <a:xfrm flipV="1">
            <a:off x="12027522" y="4620042"/>
            <a:ext cx="240157" cy="362761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cxnSp>
        <p:nvCxnSpPr>
          <p:cNvPr id="205" name="Connector 205"/>
          <p:cNvCxnSpPr>
            <a:stCxn id="210" idx="0"/>
            <a:endCxn id="207" idx="0"/>
          </p:cNvCxnSpPr>
          <p:nvPr/>
        </p:nvCxnSpPr>
        <p:spPr>
          <a:xfrm flipH="1">
            <a:off x="6988555" y="3942239"/>
            <a:ext cx="565916" cy="669269"/>
          </a:xfrm>
          <a:prstGeom prst="straightConnector1">
            <a:avLst/>
          </a:prstGeom>
          <a:ln w="15875" cap="sq">
            <a:solidFill/>
            <a:round/>
          </a:ln>
        </p:spPr>
      </p:cxnSp>
      <p:cxnSp>
        <p:nvCxnSpPr>
          <p:cNvPr id="206" name="Connector 206"/>
          <p:cNvCxnSpPr>
            <a:stCxn id="207" idx="0"/>
            <a:endCxn id="223" idx="0"/>
          </p:cNvCxnSpPr>
          <p:nvPr/>
        </p:nvCxnSpPr>
        <p:spPr>
          <a:xfrm>
            <a:off x="6988555" y="4611507"/>
            <a:ext cx="315971" cy="689996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07" name="Shape 207"/>
          <p:cNvSpPr/>
          <p:nvPr/>
        </p:nvSpPr>
        <p:spPr>
          <a:xfrm>
            <a:off x="6794498" y="4432475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A</a:t>
            </a:r>
          </a:p>
        </p:txBody>
      </p:sp>
      <p:cxnSp>
        <p:nvCxnSpPr>
          <p:cNvPr id="208" name="Connector 208"/>
          <p:cNvCxnSpPr>
            <a:stCxn id="213" idx="0"/>
            <a:endCxn id="210" idx="0"/>
          </p:cNvCxnSpPr>
          <p:nvPr/>
        </p:nvCxnSpPr>
        <p:spPr>
          <a:xfrm flipH="1">
            <a:off x="7554470" y="3258616"/>
            <a:ext cx="1240497" cy="683624"/>
          </a:xfrm>
          <a:prstGeom prst="straightConnector1">
            <a:avLst/>
          </a:prstGeom>
          <a:ln w="15875" cap="sq">
            <a:solidFill/>
            <a:round/>
          </a:ln>
        </p:spPr>
      </p:cxnSp>
      <p:cxnSp>
        <p:nvCxnSpPr>
          <p:cNvPr id="209" name="Connector 209"/>
          <p:cNvCxnSpPr>
            <a:stCxn id="210" idx="0"/>
            <a:endCxn id="225" idx="0"/>
          </p:cNvCxnSpPr>
          <p:nvPr/>
        </p:nvCxnSpPr>
        <p:spPr>
          <a:xfrm>
            <a:off x="7554470" y="3942239"/>
            <a:ext cx="552318" cy="668536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10" name="Shape 210"/>
          <p:cNvSpPr/>
          <p:nvPr/>
        </p:nvSpPr>
        <p:spPr>
          <a:xfrm>
            <a:off x="7360412" y="3763207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D</a:t>
            </a:r>
          </a:p>
        </p:txBody>
      </p:sp>
      <p:cxnSp>
        <p:nvCxnSpPr>
          <p:cNvPr id="211" name="Connector 211"/>
          <p:cNvCxnSpPr>
            <a:stCxn id="217" idx="0"/>
            <a:endCxn id="213" idx="0"/>
          </p:cNvCxnSpPr>
          <p:nvPr/>
        </p:nvCxnSpPr>
        <p:spPr>
          <a:xfrm flipH="1">
            <a:off x="8794966" y="2627194"/>
            <a:ext cx="1400094" cy="631423"/>
          </a:xfrm>
          <a:prstGeom prst="straightConnector1">
            <a:avLst/>
          </a:prstGeom>
          <a:ln w="15875" cap="sq">
            <a:solidFill/>
            <a:round/>
          </a:ln>
        </p:spPr>
      </p:cxnSp>
      <p:cxnSp>
        <p:nvCxnSpPr>
          <p:cNvPr id="212" name="Connector 212"/>
          <p:cNvCxnSpPr>
            <a:stCxn id="213" idx="0"/>
            <a:endCxn id="215" idx="0"/>
          </p:cNvCxnSpPr>
          <p:nvPr/>
        </p:nvCxnSpPr>
        <p:spPr>
          <a:xfrm>
            <a:off x="8794966" y="3258616"/>
            <a:ext cx="934962" cy="683624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13" name="Shape 213"/>
          <p:cNvSpPr/>
          <p:nvPr/>
        </p:nvSpPr>
        <p:spPr>
          <a:xfrm>
            <a:off x="8600909" y="3079584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H</a:t>
            </a:r>
          </a:p>
        </p:txBody>
      </p:sp>
      <p:cxnSp>
        <p:nvCxnSpPr>
          <p:cNvPr id="214" name="Connector 214"/>
          <p:cNvCxnSpPr>
            <a:stCxn id="215" idx="0"/>
            <a:endCxn id="230" idx="0"/>
          </p:cNvCxnSpPr>
          <p:nvPr/>
        </p:nvCxnSpPr>
        <p:spPr>
          <a:xfrm flipH="1">
            <a:off x="9071357" y="3942239"/>
            <a:ext cx="658571" cy="669093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15" name="Shape 215"/>
          <p:cNvSpPr/>
          <p:nvPr/>
        </p:nvSpPr>
        <p:spPr>
          <a:xfrm>
            <a:off x="9535870" y="3763207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O</a:t>
            </a:r>
          </a:p>
        </p:txBody>
      </p:sp>
      <p:cxnSp>
        <p:nvCxnSpPr>
          <p:cNvPr id="216" name="Connector 216"/>
          <p:cNvCxnSpPr>
            <a:stCxn id="217" idx="0"/>
            <a:endCxn id="220" idx="0"/>
          </p:cNvCxnSpPr>
          <p:nvPr/>
        </p:nvCxnSpPr>
        <p:spPr>
          <a:xfrm>
            <a:off x="10195059" y="2627194"/>
            <a:ext cx="1148021" cy="631423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17" name="Shape 217"/>
          <p:cNvSpPr/>
          <p:nvPr/>
        </p:nvSpPr>
        <p:spPr>
          <a:xfrm>
            <a:off x="10001001" y="2448162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P</a:t>
            </a:r>
          </a:p>
        </p:txBody>
      </p:sp>
      <p:cxnSp>
        <p:nvCxnSpPr>
          <p:cNvPr id="218" name="Connector 218"/>
          <p:cNvCxnSpPr>
            <a:stCxn id="220" idx="0"/>
            <a:endCxn id="239" idx="0"/>
          </p:cNvCxnSpPr>
          <p:nvPr/>
        </p:nvCxnSpPr>
        <p:spPr>
          <a:xfrm flipH="1">
            <a:off x="10862057" y="3258616"/>
            <a:ext cx="481023" cy="679616"/>
          </a:xfrm>
          <a:prstGeom prst="straightConnector1">
            <a:avLst/>
          </a:prstGeom>
          <a:ln w="15875" cap="sq">
            <a:solidFill/>
            <a:round/>
          </a:ln>
        </p:spPr>
      </p:cxnSp>
      <p:cxnSp>
        <p:nvCxnSpPr>
          <p:cNvPr id="219" name="Connector 219"/>
          <p:cNvCxnSpPr>
            <a:stCxn id="220" idx="0"/>
            <a:endCxn id="222" idx="0"/>
          </p:cNvCxnSpPr>
          <p:nvPr/>
        </p:nvCxnSpPr>
        <p:spPr>
          <a:xfrm>
            <a:off x="11343079" y="3258616"/>
            <a:ext cx="473307" cy="673143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20" name="Shape 220"/>
          <p:cNvSpPr/>
          <p:nvPr/>
        </p:nvSpPr>
        <p:spPr>
          <a:xfrm>
            <a:off x="11149021" y="3079584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T</a:t>
            </a:r>
          </a:p>
        </p:txBody>
      </p:sp>
      <p:cxnSp>
        <p:nvCxnSpPr>
          <p:cNvPr id="221" name="Connector 221"/>
          <p:cNvCxnSpPr>
            <a:stCxn id="222" idx="0"/>
            <a:endCxn id="224" idx="0"/>
          </p:cNvCxnSpPr>
          <p:nvPr/>
        </p:nvCxnSpPr>
        <p:spPr>
          <a:xfrm>
            <a:off x="11816385" y="3931758"/>
            <a:ext cx="460957" cy="679633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22" name="Shape 222"/>
          <p:cNvSpPr/>
          <p:nvPr/>
        </p:nvSpPr>
        <p:spPr>
          <a:xfrm>
            <a:off x="11622327" y="3752726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U</a:t>
            </a:r>
          </a:p>
        </p:txBody>
      </p:sp>
      <p:sp>
        <p:nvSpPr>
          <p:cNvPr id="223" name="Shape 223"/>
          <p:cNvSpPr/>
          <p:nvPr/>
        </p:nvSpPr>
        <p:spPr>
          <a:xfrm>
            <a:off x="7110468" y="5122470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C</a:t>
            </a:r>
          </a:p>
        </p:txBody>
      </p:sp>
      <p:sp>
        <p:nvSpPr>
          <p:cNvPr id="224" name="Shape 224"/>
          <p:cNvSpPr/>
          <p:nvPr/>
        </p:nvSpPr>
        <p:spPr>
          <a:xfrm>
            <a:off x="12083284" y="4432358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Y</a:t>
            </a:r>
          </a:p>
        </p:txBody>
      </p:sp>
      <p:sp>
        <p:nvSpPr>
          <p:cNvPr id="225" name="Shape 225"/>
          <p:cNvSpPr/>
          <p:nvPr/>
        </p:nvSpPr>
        <p:spPr>
          <a:xfrm>
            <a:off x="7912730" y="4431742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E</a:t>
            </a:r>
          </a:p>
        </p:txBody>
      </p:sp>
      <p:pic>
        <p:nvPicPr>
          <p:cNvPr id="226" name="quicksort.pdf"/>
          <p:cNvPicPr/>
          <p:nvPr/>
        </p:nvPicPr>
        <p:blipFill>
          <a:blip r:embed="rId2">
            <a:extLst/>
          </a:blip>
          <a:srcRect l="21722" t="6457" r="8610" b="6457"/>
          <a:stretch>
            <a:fillRect/>
          </a:stretch>
        </p:blipFill>
        <p:spPr>
          <a:xfrm>
            <a:off x="822959" y="1676400"/>
            <a:ext cx="5019041" cy="6273800"/>
          </a:xfrm>
          <a:prstGeom prst="rect">
            <a:avLst/>
          </a:prstGeom>
          <a:ln w="12700">
            <a:round/>
          </a:ln>
        </p:spPr>
      </p:pic>
      <p:sp>
        <p:nvSpPr>
          <p:cNvPr id="227" name="Shape 227"/>
          <p:cNvSpPr/>
          <p:nvPr/>
        </p:nvSpPr>
        <p:spPr>
          <a:xfrm>
            <a:off x="9614639" y="5441815"/>
            <a:ext cx="152118" cy="263475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8" name="Shape 228"/>
          <p:cNvSpPr/>
          <p:nvPr/>
        </p:nvSpPr>
        <p:spPr>
          <a:xfrm flipV="1">
            <a:off x="8868961" y="4551183"/>
            <a:ext cx="226087" cy="391593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cxnSp>
        <p:nvCxnSpPr>
          <p:cNvPr id="229" name="Connector 229"/>
          <p:cNvCxnSpPr>
            <a:stCxn id="230" idx="0"/>
            <a:endCxn id="232" idx="0"/>
          </p:cNvCxnSpPr>
          <p:nvPr/>
        </p:nvCxnSpPr>
        <p:spPr>
          <a:xfrm>
            <a:off x="9071357" y="4611331"/>
            <a:ext cx="520701" cy="698501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30" name="Shape 230"/>
          <p:cNvSpPr/>
          <p:nvPr/>
        </p:nvSpPr>
        <p:spPr>
          <a:xfrm>
            <a:off x="8877300" y="4432299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I</a:t>
            </a:r>
          </a:p>
        </p:txBody>
      </p:sp>
      <p:cxnSp>
        <p:nvCxnSpPr>
          <p:cNvPr id="231" name="Connector 231"/>
          <p:cNvCxnSpPr>
            <a:stCxn id="232" idx="0"/>
            <a:endCxn id="236" idx="0"/>
          </p:cNvCxnSpPr>
          <p:nvPr/>
        </p:nvCxnSpPr>
        <p:spPr>
          <a:xfrm flipH="1">
            <a:off x="9287257" y="5309831"/>
            <a:ext cx="304801" cy="673101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32" name="Shape 232"/>
          <p:cNvSpPr/>
          <p:nvPr/>
        </p:nvSpPr>
        <p:spPr>
          <a:xfrm>
            <a:off x="9398000" y="5130799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M</a:t>
            </a:r>
          </a:p>
        </p:txBody>
      </p:sp>
      <p:grpSp>
        <p:nvGrpSpPr>
          <p:cNvPr id="235" name="Group 235"/>
          <p:cNvGrpSpPr/>
          <p:nvPr/>
        </p:nvGrpSpPr>
        <p:grpSpPr>
          <a:xfrm>
            <a:off x="9072161" y="5948183"/>
            <a:ext cx="402496" cy="404807"/>
            <a:chOff x="0" y="8811"/>
            <a:chExt cx="402494" cy="404806"/>
          </a:xfrm>
        </p:grpSpPr>
        <p:sp>
          <p:nvSpPr>
            <p:cNvPr id="233" name="Shape 233"/>
            <p:cNvSpPr/>
            <p:nvPr/>
          </p:nvSpPr>
          <p:spPr>
            <a:xfrm>
              <a:off x="250377" y="150143"/>
              <a:ext cx="152118" cy="263475"/>
            </a:xfrm>
            <a:prstGeom prst="line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 flipV="1">
              <a:off x="0" y="8811"/>
              <a:ext cx="226086" cy="391593"/>
            </a:xfrm>
            <a:prstGeom prst="line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6" name="Shape 236"/>
          <p:cNvSpPr/>
          <p:nvPr/>
        </p:nvSpPr>
        <p:spPr>
          <a:xfrm>
            <a:off x="9093200" y="5803899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L</a:t>
            </a:r>
          </a:p>
        </p:txBody>
      </p:sp>
      <p:sp>
        <p:nvSpPr>
          <p:cNvPr id="237" name="Shape 237"/>
          <p:cNvSpPr/>
          <p:nvPr/>
        </p:nvSpPr>
        <p:spPr>
          <a:xfrm>
            <a:off x="10896600" y="4049948"/>
            <a:ext cx="152117" cy="263475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 flipV="1">
            <a:off x="10642600" y="3907711"/>
            <a:ext cx="226086" cy="391593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9" name="Shape 239"/>
          <p:cNvSpPr/>
          <p:nvPr/>
        </p:nvSpPr>
        <p:spPr>
          <a:xfrm>
            <a:off x="10668000" y="3759199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Remark.  </a:t>
            </a:r>
            <a:r>
              <a:rPr sz="2400" dirty="0">
                <a:uFill>
                  <a:solidFill/>
                </a:uFill>
              </a:rPr>
              <a:t>Correspondence is 1–1 if array has no duplicate keys.</a:t>
            </a:r>
          </a:p>
        </p:txBody>
      </p:sp>
      <p:sp>
        <p:nvSpPr>
          <p:cNvPr id="192" name="Shape 192"/>
          <p:cNvSpPr/>
          <p:nvPr/>
        </p:nvSpPr>
        <p:spPr>
          <a:xfrm>
            <a:off x="12357839" y="4717915"/>
            <a:ext cx="152118" cy="263475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3" name="Shape 193"/>
          <p:cNvSpPr/>
          <p:nvPr/>
        </p:nvSpPr>
        <p:spPr>
          <a:xfrm flipV="1">
            <a:off x="11588312" y="4039954"/>
            <a:ext cx="142397" cy="246639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9817839" y="4006715"/>
            <a:ext cx="152118" cy="263475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97" name="Group 197"/>
          <p:cNvGrpSpPr/>
          <p:nvPr/>
        </p:nvGrpSpPr>
        <p:grpSpPr>
          <a:xfrm>
            <a:off x="7116361" y="5275083"/>
            <a:ext cx="377096" cy="404807"/>
            <a:chOff x="0" y="8811"/>
            <a:chExt cx="377094" cy="404806"/>
          </a:xfrm>
        </p:grpSpPr>
        <p:sp>
          <p:nvSpPr>
            <p:cNvPr id="195" name="Shape 195"/>
            <p:cNvSpPr/>
            <p:nvPr/>
          </p:nvSpPr>
          <p:spPr>
            <a:xfrm>
              <a:off x="224977" y="150143"/>
              <a:ext cx="152118" cy="263475"/>
            </a:xfrm>
            <a:prstGeom prst="line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flipV="1">
              <a:off x="0" y="8811"/>
              <a:ext cx="226086" cy="391593"/>
            </a:xfrm>
            <a:prstGeom prst="line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98" name="Shape 198"/>
          <p:cNvSpPr/>
          <p:nvPr/>
        </p:nvSpPr>
        <p:spPr>
          <a:xfrm>
            <a:off x="8116039" y="4705215"/>
            <a:ext cx="152118" cy="263475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9" name="Shape 199"/>
          <p:cNvSpPr/>
          <p:nvPr/>
        </p:nvSpPr>
        <p:spPr>
          <a:xfrm flipV="1">
            <a:off x="7916461" y="4576583"/>
            <a:ext cx="226087" cy="391593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00" name="Shape 200"/>
          <p:cNvSpPr/>
          <p:nvPr/>
        </p:nvSpPr>
        <p:spPr>
          <a:xfrm flipV="1">
            <a:off x="6781135" y="4513083"/>
            <a:ext cx="226087" cy="391593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28</a:t>
            </a:fld>
            <a:endParaRPr sz="1200">
              <a:uFill>
                <a:solidFill/>
              </a:uFill>
            </a:endParaRPr>
          </a:p>
        </p:txBody>
      </p:sp>
      <p:sp>
        <p:nvSpPr>
          <p:cNvPr id="202" name="Shape 2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Correspondence between BSTs and quicksort partitioning</a:t>
            </a:r>
          </a:p>
        </p:txBody>
      </p:sp>
      <p:sp>
        <p:nvSpPr>
          <p:cNvPr id="203" name="Shape 203"/>
          <p:cNvSpPr/>
          <p:nvPr/>
        </p:nvSpPr>
        <p:spPr>
          <a:xfrm>
            <a:off x="558800" y="1511300"/>
            <a:ext cx="5321300" cy="6718300"/>
          </a:xfrm>
          <a:prstGeom prst="rect">
            <a:avLst/>
          </a:prstGeom>
          <a:solidFill>
            <a:srgbClr val="FFFFFF"/>
          </a:solidFill>
          <a:ln w="12700">
            <a:round/>
          </a:ln>
        </p:spPr>
        <p:txBody>
          <a:bodyPr lIns="0" tIns="0" rIns="0" bIns="0"/>
          <a:lstStyle/>
          <a:p>
            <a:pPr marL="7224" marR="7224" lvl="0">
              <a:lnSpc>
                <a:spcPct val="120000"/>
              </a:lnSpc>
              <a:defRPr sz="22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defRPr>
            </a:pPr>
            <a:endParaRPr/>
          </a:p>
        </p:txBody>
      </p:sp>
      <p:sp>
        <p:nvSpPr>
          <p:cNvPr id="204" name="Shape 204"/>
          <p:cNvSpPr/>
          <p:nvPr/>
        </p:nvSpPr>
        <p:spPr>
          <a:xfrm flipV="1">
            <a:off x="12027522" y="4620042"/>
            <a:ext cx="240157" cy="362761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cxnSp>
        <p:nvCxnSpPr>
          <p:cNvPr id="205" name="Connector 205"/>
          <p:cNvCxnSpPr>
            <a:stCxn id="210" idx="0"/>
            <a:endCxn id="207" idx="0"/>
          </p:cNvCxnSpPr>
          <p:nvPr/>
        </p:nvCxnSpPr>
        <p:spPr>
          <a:xfrm flipH="1">
            <a:off x="6988555" y="3942239"/>
            <a:ext cx="565916" cy="669269"/>
          </a:xfrm>
          <a:prstGeom prst="straightConnector1">
            <a:avLst/>
          </a:prstGeom>
          <a:ln w="15875" cap="sq">
            <a:solidFill/>
            <a:round/>
          </a:ln>
        </p:spPr>
      </p:cxnSp>
      <p:cxnSp>
        <p:nvCxnSpPr>
          <p:cNvPr id="206" name="Connector 206"/>
          <p:cNvCxnSpPr>
            <a:stCxn id="207" idx="0"/>
            <a:endCxn id="223" idx="0"/>
          </p:cNvCxnSpPr>
          <p:nvPr/>
        </p:nvCxnSpPr>
        <p:spPr>
          <a:xfrm>
            <a:off x="6988555" y="4611507"/>
            <a:ext cx="315971" cy="689996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07" name="Shape 207"/>
          <p:cNvSpPr/>
          <p:nvPr/>
        </p:nvSpPr>
        <p:spPr>
          <a:xfrm>
            <a:off x="6794498" y="4432475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A</a:t>
            </a:r>
          </a:p>
        </p:txBody>
      </p:sp>
      <p:cxnSp>
        <p:nvCxnSpPr>
          <p:cNvPr id="208" name="Connector 208"/>
          <p:cNvCxnSpPr>
            <a:stCxn id="213" idx="0"/>
            <a:endCxn id="210" idx="0"/>
          </p:cNvCxnSpPr>
          <p:nvPr/>
        </p:nvCxnSpPr>
        <p:spPr>
          <a:xfrm flipH="1">
            <a:off x="7554470" y="3258616"/>
            <a:ext cx="1240497" cy="683624"/>
          </a:xfrm>
          <a:prstGeom prst="straightConnector1">
            <a:avLst/>
          </a:prstGeom>
          <a:ln w="15875" cap="sq">
            <a:solidFill/>
            <a:round/>
          </a:ln>
        </p:spPr>
      </p:cxnSp>
      <p:cxnSp>
        <p:nvCxnSpPr>
          <p:cNvPr id="209" name="Connector 209"/>
          <p:cNvCxnSpPr>
            <a:stCxn id="210" idx="0"/>
            <a:endCxn id="225" idx="0"/>
          </p:cNvCxnSpPr>
          <p:nvPr/>
        </p:nvCxnSpPr>
        <p:spPr>
          <a:xfrm>
            <a:off x="7554470" y="3942239"/>
            <a:ext cx="552318" cy="668536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10" name="Shape 210"/>
          <p:cNvSpPr/>
          <p:nvPr/>
        </p:nvSpPr>
        <p:spPr>
          <a:xfrm>
            <a:off x="7360412" y="3763207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D</a:t>
            </a:r>
          </a:p>
        </p:txBody>
      </p:sp>
      <p:cxnSp>
        <p:nvCxnSpPr>
          <p:cNvPr id="211" name="Connector 211"/>
          <p:cNvCxnSpPr>
            <a:stCxn id="217" idx="0"/>
            <a:endCxn id="213" idx="0"/>
          </p:cNvCxnSpPr>
          <p:nvPr/>
        </p:nvCxnSpPr>
        <p:spPr>
          <a:xfrm flipH="1">
            <a:off x="8794966" y="2627194"/>
            <a:ext cx="1400094" cy="631423"/>
          </a:xfrm>
          <a:prstGeom prst="straightConnector1">
            <a:avLst/>
          </a:prstGeom>
          <a:ln w="15875" cap="sq">
            <a:solidFill/>
            <a:round/>
          </a:ln>
        </p:spPr>
      </p:cxnSp>
      <p:cxnSp>
        <p:nvCxnSpPr>
          <p:cNvPr id="212" name="Connector 212"/>
          <p:cNvCxnSpPr>
            <a:stCxn id="213" idx="0"/>
            <a:endCxn id="215" idx="0"/>
          </p:cNvCxnSpPr>
          <p:nvPr/>
        </p:nvCxnSpPr>
        <p:spPr>
          <a:xfrm>
            <a:off x="8794966" y="3258616"/>
            <a:ext cx="934962" cy="683624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13" name="Shape 213"/>
          <p:cNvSpPr/>
          <p:nvPr/>
        </p:nvSpPr>
        <p:spPr>
          <a:xfrm>
            <a:off x="8600909" y="3079584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H</a:t>
            </a:r>
          </a:p>
        </p:txBody>
      </p:sp>
      <p:cxnSp>
        <p:nvCxnSpPr>
          <p:cNvPr id="214" name="Connector 214"/>
          <p:cNvCxnSpPr>
            <a:stCxn id="215" idx="0"/>
            <a:endCxn id="230" idx="0"/>
          </p:cNvCxnSpPr>
          <p:nvPr/>
        </p:nvCxnSpPr>
        <p:spPr>
          <a:xfrm flipH="1">
            <a:off x="9071357" y="3942239"/>
            <a:ext cx="658571" cy="669093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15" name="Shape 215"/>
          <p:cNvSpPr/>
          <p:nvPr/>
        </p:nvSpPr>
        <p:spPr>
          <a:xfrm>
            <a:off x="9535870" y="3763207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O</a:t>
            </a:r>
          </a:p>
        </p:txBody>
      </p:sp>
      <p:cxnSp>
        <p:nvCxnSpPr>
          <p:cNvPr id="216" name="Connector 216"/>
          <p:cNvCxnSpPr>
            <a:stCxn id="217" idx="0"/>
            <a:endCxn id="220" idx="0"/>
          </p:cNvCxnSpPr>
          <p:nvPr/>
        </p:nvCxnSpPr>
        <p:spPr>
          <a:xfrm>
            <a:off x="10195059" y="2627194"/>
            <a:ext cx="1148021" cy="631423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17" name="Shape 217"/>
          <p:cNvSpPr/>
          <p:nvPr/>
        </p:nvSpPr>
        <p:spPr>
          <a:xfrm>
            <a:off x="10001001" y="2448162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P</a:t>
            </a:r>
          </a:p>
        </p:txBody>
      </p:sp>
      <p:cxnSp>
        <p:nvCxnSpPr>
          <p:cNvPr id="218" name="Connector 218"/>
          <p:cNvCxnSpPr>
            <a:stCxn id="220" idx="0"/>
            <a:endCxn id="239" idx="0"/>
          </p:cNvCxnSpPr>
          <p:nvPr/>
        </p:nvCxnSpPr>
        <p:spPr>
          <a:xfrm flipH="1">
            <a:off x="10862057" y="3258616"/>
            <a:ext cx="481023" cy="679616"/>
          </a:xfrm>
          <a:prstGeom prst="straightConnector1">
            <a:avLst/>
          </a:prstGeom>
          <a:ln w="15875" cap="sq">
            <a:solidFill/>
            <a:round/>
          </a:ln>
        </p:spPr>
      </p:cxnSp>
      <p:cxnSp>
        <p:nvCxnSpPr>
          <p:cNvPr id="219" name="Connector 219"/>
          <p:cNvCxnSpPr>
            <a:stCxn id="220" idx="0"/>
            <a:endCxn id="222" idx="0"/>
          </p:cNvCxnSpPr>
          <p:nvPr/>
        </p:nvCxnSpPr>
        <p:spPr>
          <a:xfrm>
            <a:off x="11343079" y="3258616"/>
            <a:ext cx="473307" cy="673143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20" name="Shape 220"/>
          <p:cNvSpPr/>
          <p:nvPr/>
        </p:nvSpPr>
        <p:spPr>
          <a:xfrm>
            <a:off x="11149021" y="3079584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T</a:t>
            </a:r>
          </a:p>
        </p:txBody>
      </p:sp>
      <p:cxnSp>
        <p:nvCxnSpPr>
          <p:cNvPr id="221" name="Connector 221"/>
          <p:cNvCxnSpPr>
            <a:stCxn id="222" idx="0"/>
            <a:endCxn id="224" idx="0"/>
          </p:cNvCxnSpPr>
          <p:nvPr/>
        </p:nvCxnSpPr>
        <p:spPr>
          <a:xfrm>
            <a:off x="11816385" y="3931758"/>
            <a:ext cx="460957" cy="679633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22" name="Shape 222"/>
          <p:cNvSpPr/>
          <p:nvPr/>
        </p:nvSpPr>
        <p:spPr>
          <a:xfrm>
            <a:off x="11622327" y="3752726"/>
            <a:ext cx="388116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U</a:t>
            </a:r>
          </a:p>
        </p:txBody>
      </p:sp>
      <p:sp>
        <p:nvSpPr>
          <p:cNvPr id="223" name="Shape 223"/>
          <p:cNvSpPr/>
          <p:nvPr/>
        </p:nvSpPr>
        <p:spPr>
          <a:xfrm>
            <a:off x="7110468" y="5122470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C</a:t>
            </a:r>
          </a:p>
        </p:txBody>
      </p:sp>
      <p:sp>
        <p:nvSpPr>
          <p:cNvPr id="224" name="Shape 224"/>
          <p:cNvSpPr/>
          <p:nvPr/>
        </p:nvSpPr>
        <p:spPr>
          <a:xfrm>
            <a:off x="12083284" y="4432358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Y</a:t>
            </a:r>
          </a:p>
        </p:txBody>
      </p:sp>
      <p:sp>
        <p:nvSpPr>
          <p:cNvPr id="225" name="Shape 225"/>
          <p:cNvSpPr/>
          <p:nvPr/>
        </p:nvSpPr>
        <p:spPr>
          <a:xfrm>
            <a:off x="7912730" y="4431742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E</a:t>
            </a:r>
          </a:p>
        </p:txBody>
      </p:sp>
      <p:pic>
        <p:nvPicPr>
          <p:cNvPr id="226" name="quicksort.pdf"/>
          <p:cNvPicPr/>
          <p:nvPr/>
        </p:nvPicPr>
        <p:blipFill>
          <a:blip r:embed="rId2">
            <a:extLst/>
          </a:blip>
          <a:srcRect l="21722" t="6457" r="8610" b="6457"/>
          <a:stretch>
            <a:fillRect/>
          </a:stretch>
        </p:blipFill>
        <p:spPr>
          <a:xfrm>
            <a:off x="822959" y="1676400"/>
            <a:ext cx="5019041" cy="6273800"/>
          </a:xfrm>
          <a:prstGeom prst="rect">
            <a:avLst/>
          </a:prstGeom>
          <a:ln w="12700">
            <a:round/>
          </a:ln>
        </p:spPr>
      </p:pic>
      <p:sp>
        <p:nvSpPr>
          <p:cNvPr id="227" name="Shape 227"/>
          <p:cNvSpPr/>
          <p:nvPr/>
        </p:nvSpPr>
        <p:spPr>
          <a:xfrm>
            <a:off x="9614639" y="5441815"/>
            <a:ext cx="152118" cy="263475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8" name="Shape 228"/>
          <p:cNvSpPr/>
          <p:nvPr/>
        </p:nvSpPr>
        <p:spPr>
          <a:xfrm flipV="1">
            <a:off x="8868961" y="4551183"/>
            <a:ext cx="226087" cy="391593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cxnSp>
        <p:nvCxnSpPr>
          <p:cNvPr id="229" name="Connector 229"/>
          <p:cNvCxnSpPr>
            <a:stCxn id="230" idx="0"/>
            <a:endCxn id="232" idx="0"/>
          </p:cNvCxnSpPr>
          <p:nvPr/>
        </p:nvCxnSpPr>
        <p:spPr>
          <a:xfrm>
            <a:off x="9071357" y="4611331"/>
            <a:ext cx="520701" cy="698501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30" name="Shape 230"/>
          <p:cNvSpPr/>
          <p:nvPr/>
        </p:nvSpPr>
        <p:spPr>
          <a:xfrm>
            <a:off x="8877300" y="4432299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I</a:t>
            </a:r>
          </a:p>
        </p:txBody>
      </p:sp>
      <p:cxnSp>
        <p:nvCxnSpPr>
          <p:cNvPr id="231" name="Connector 231"/>
          <p:cNvCxnSpPr>
            <a:stCxn id="232" idx="0"/>
            <a:endCxn id="236" idx="0"/>
          </p:cNvCxnSpPr>
          <p:nvPr/>
        </p:nvCxnSpPr>
        <p:spPr>
          <a:xfrm flipH="1">
            <a:off x="9287257" y="5309831"/>
            <a:ext cx="304801" cy="673101"/>
          </a:xfrm>
          <a:prstGeom prst="straightConnector1">
            <a:avLst/>
          </a:prstGeom>
          <a:ln w="15875" cap="sq">
            <a:solidFill/>
            <a:round/>
          </a:ln>
        </p:spPr>
      </p:cxnSp>
      <p:sp>
        <p:nvSpPr>
          <p:cNvPr id="232" name="Shape 232"/>
          <p:cNvSpPr/>
          <p:nvPr/>
        </p:nvSpPr>
        <p:spPr>
          <a:xfrm>
            <a:off x="9398000" y="5130799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M</a:t>
            </a:r>
          </a:p>
        </p:txBody>
      </p:sp>
      <p:grpSp>
        <p:nvGrpSpPr>
          <p:cNvPr id="235" name="Group 235"/>
          <p:cNvGrpSpPr/>
          <p:nvPr/>
        </p:nvGrpSpPr>
        <p:grpSpPr>
          <a:xfrm>
            <a:off x="9072161" y="5948183"/>
            <a:ext cx="402496" cy="404807"/>
            <a:chOff x="0" y="8811"/>
            <a:chExt cx="402494" cy="404806"/>
          </a:xfrm>
        </p:grpSpPr>
        <p:sp>
          <p:nvSpPr>
            <p:cNvPr id="233" name="Shape 233"/>
            <p:cNvSpPr/>
            <p:nvPr/>
          </p:nvSpPr>
          <p:spPr>
            <a:xfrm>
              <a:off x="250377" y="150143"/>
              <a:ext cx="152118" cy="263475"/>
            </a:xfrm>
            <a:prstGeom prst="line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 flipV="1">
              <a:off x="0" y="8811"/>
              <a:ext cx="226086" cy="391593"/>
            </a:xfrm>
            <a:prstGeom prst="line">
              <a:avLst/>
            </a:prstGeom>
            <a:noFill/>
            <a:ln w="190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36" name="Shape 236"/>
          <p:cNvSpPr/>
          <p:nvPr/>
        </p:nvSpPr>
        <p:spPr>
          <a:xfrm>
            <a:off x="9093200" y="5803899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L</a:t>
            </a:r>
          </a:p>
        </p:txBody>
      </p:sp>
      <p:sp>
        <p:nvSpPr>
          <p:cNvPr id="237" name="Shape 237"/>
          <p:cNvSpPr/>
          <p:nvPr/>
        </p:nvSpPr>
        <p:spPr>
          <a:xfrm>
            <a:off x="10896600" y="4049948"/>
            <a:ext cx="152117" cy="263475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 flipV="1">
            <a:off x="10642600" y="3907711"/>
            <a:ext cx="226086" cy="391593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9" name="Shape 239"/>
          <p:cNvSpPr/>
          <p:nvPr/>
        </p:nvSpPr>
        <p:spPr>
          <a:xfrm>
            <a:off x="10668000" y="3759199"/>
            <a:ext cx="388115" cy="358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 sz="1800">
                <a:uFillTx/>
              </a:defRPr>
            </a:pPr>
            <a:r>
              <a:rPr sz="1600">
                <a:uFill>
                  <a:solidFill>
                    <a:srgbClr val="0048AA"/>
                  </a:solidFill>
                </a:u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550868706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Proposition.  </a:t>
            </a:r>
            <a:r>
              <a:rPr sz="2400">
                <a:uFill>
                  <a:solidFill/>
                </a:uFill>
              </a:rPr>
              <a:t>If </a:t>
            </a:r>
            <a:r>
              <a:rPr sz="2400" i="1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sz="2400">
                <a:uFill>
                  <a:solidFill/>
                </a:uFill>
              </a:rPr>
              <a:t>distinct keys are inserted into a BST in </a:t>
            </a:r>
            <a:r>
              <a:rPr sz="24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random</a:t>
            </a:r>
            <a:r>
              <a:rPr sz="2400">
                <a:uFill>
                  <a:solidFill/>
                </a:uFill>
              </a:rPr>
              <a:t> order,</a:t>
            </a:r>
            <a:br>
              <a:rPr sz="2400">
                <a:uFill>
                  <a:solidFill/>
                </a:uFill>
              </a:rPr>
            </a:br>
            <a:r>
              <a:rPr sz="2400">
                <a:uFill>
                  <a:solidFill/>
                </a:uFill>
              </a:rPr>
              <a:t>the expected number of compares for a search/insert is </a:t>
            </a:r>
            <a:r>
              <a:rPr sz="2400">
                <a:uFill>
                  <a:solidFill/>
                </a:uFill>
                <a:latin typeface="Symbol"/>
                <a:ea typeface="Symbol"/>
                <a:cs typeface="Symbol"/>
                <a:sym typeface="Symbol"/>
              </a:rPr>
              <a:t>~</a:t>
            </a:r>
            <a:r>
              <a:rPr sz="2400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 2 ln </a:t>
            </a:r>
            <a:r>
              <a:rPr sz="2400" i="1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sz="2400">
                <a:uFill>
                  <a:solidFill/>
                </a:uFill>
              </a:rPr>
              <a:t>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Pf.  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1</a:t>
            </a:r>
            <a:r>
              <a:rPr sz="2400">
                <a:uFill>
                  <a:solidFill/>
                </a:uFill>
              </a:rPr>
              <a:t>–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1 correspondence with quicksort partitioning.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Proposition.  </a:t>
            </a:r>
            <a: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  <a:t>[Reed, 2003]</a:t>
            </a: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  </a:t>
            </a:r>
            <a:r>
              <a:rPr sz="2400">
                <a:uFill>
                  <a:solidFill/>
                </a:uFill>
              </a:rPr>
              <a:t>If </a:t>
            </a:r>
            <a:r>
              <a:rPr sz="2400" i="1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sz="2400">
                <a:uFill>
                  <a:solidFill/>
                </a:uFill>
              </a:rPr>
              <a:t>distinct keys are inserted in random order,</a:t>
            </a:r>
            <a:br>
              <a:rPr sz="2400">
                <a:uFill>
                  <a:solidFill/>
                </a:uFill>
              </a:rPr>
            </a:br>
            <a:r>
              <a:rPr sz="2400">
                <a:uFill>
                  <a:solidFill/>
                </a:uFill>
              </a:rPr>
              <a:t>expected height of tree is </a:t>
            </a:r>
            <a:r>
              <a:rPr sz="2400">
                <a:uFill>
                  <a:solidFill/>
                </a:uFill>
                <a:latin typeface="Symbol"/>
                <a:ea typeface="Symbol"/>
                <a:cs typeface="Symbol"/>
                <a:sym typeface="Symbol"/>
              </a:rPr>
              <a:t>~</a:t>
            </a:r>
            <a:r>
              <a:rPr sz="2400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 4.311 ln </a:t>
            </a:r>
            <a:r>
              <a:rPr sz="2400" i="1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sz="2400">
                <a:uFill>
                  <a:solidFill/>
                </a:uFill>
              </a:rPr>
              <a:t>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But…   </a:t>
            </a:r>
            <a:r>
              <a:rPr sz="2400">
                <a:uFill>
                  <a:solidFill/>
                </a:uFill>
              </a:rPr>
              <a:t>Worst-case height is </a:t>
            </a:r>
            <a:r>
              <a:rPr sz="2400" i="1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sz="2400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– 1</a:t>
            </a:r>
            <a:r>
              <a:rPr sz="2400">
                <a:uFill>
                  <a:solidFill/>
                </a:uFill>
              </a:rPr>
              <a:t>.</a:t>
            </a:r>
            <a:br>
              <a:rPr sz="2400">
                <a:uFill>
                  <a:solidFill/>
                </a:uFill>
              </a:rPr>
            </a:br>
            <a:r>
              <a:rPr sz="2400">
                <a:solidFill>
                  <a:srgbClr val="606060"/>
                </a:solidFill>
                <a:uFill>
                  <a:solidFill>
                    <a:srgbClr val="606060"/>
                  </a:solidFill>
                </a:uFill>
              </a:rPr>
              <a:t>[ exponentially small chance when keys are inserted in random order ]</a:t>
            </a:r>
          </a:p>
        </p:txBody>
      </p:sp>
      <p:sp>
        <p:nvSpPr>
          <p:cNvPr id="242" name="Shape 242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29</a:t>
            </a:fld>
            <a:endParaRPr sz="1200">
              <a:uFill>
                <a:solidFill/>
              </a:uFill>
            </a:endParaRPr>
          </a:p>
        </p:txBody>
      </p:sp>
      <p:sp>
        <p:nvSpPr>
          <p:cNvPr id="243" name="Shape 2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BSTs:  mathematical analysis</a:t>
            </a:r>
          </a:p>
        </p:txBody>
      </p:sp>
      <p:grpSp>
        <p:nvGrpSpPr>
          <p:cNvPr id="248" name="Group 248"/>
          <p:cNvGrpSpPr/>
          <p:nvPr/>
        </p:nvGrpSpPr>
        <p:grpSpPr>
          <a:xfrm>
            <a:off x="7150100" y="4470400"/>
            <a:ext cx="4508500" cy="3784600"/>
            <a:chOff x="0" y="0"/>
            <a:chExt cx="4508500" cy="3784600"/>
          </a:xfrm>
        </p:grpSpPr>
        <p:sp>
          <p:nvSpPr>
            <p:cNvPr id="244" name="Shape 244"/>
            <p:cNvSpPr/>
            <p:nvPr/>
          </p:nvSpPr>
          <p:spPr>
            <a:xfrm>
              <a:off x="0" y="0"/>
              <a:ext cx="4508500" cy="37846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7224" marR="7224" lvl="0">
                <a:lnSpc>
                  <a:spcPct val="120000"/>
                </a:lnSpc>
                <a:defRPr sz="2200">
                  <a:solidFill>
                    <a:srgbClr val="005493"/>
                  </a:solidFill>
                  <a:uFill>
                    <a:solidFill>
                      <a:srgbClr val="0048AA"/>
                    </a:solidFill>
                  </a:uFill>
                </a:defRPr>
              </a:pPr>
              <a:endParaRPr/>
            </a:p>
          </p:txBody>
        </p:sp>
        <p:grpSp>
          <p:nvGrpSpPr>
            <p:cNvPr id="247" name="Group 247"/>
            <p:cNvGrpSpPr/>
            <p:nvPr/>
          </p:nvGrpSpPr>
          <p:grpSpPr>
            <a:xfrm>
              <a:off x="25400" y="20128"/>
              <a:ext cx="4318005" cy="3535873"/>
              <a:chOff x="0" y="0"/>
              <a:chExt cx="4318004" cy="3535872"/>
            </a:xfrm>
          </p:grpSpPr>
          <p:pic>
            <p:nvPicPr>
              <p:cNvPr id="245" name="bruce-reed-tree.pdf"/>
              <p:cNvPicPr/>
              <p:nvPr/>
            </p:nvPicPr>
            <p:blipFill>
              <a:blip r:embed="rId3">
                <a:extLst/>
              </a:blip>
              <a:srcRect l="26470" t="2146" r="30228" b="81944"/>
              <a:stretch>
                <a:fillRect/>
              </a:stretch>
            </p:blipFill>
            <p:spPr>
              <a:xfrm>
                <a:off x="0" y="0"/>
                <a:ext cx="4318004" cy="2053088"/>
              </a:xfrm>
              <a:prstGeom prst="rect">
                <a:avLst/>
              </a:prstGeom>
              <a:ln w="12700" cap="flat">
                <a:noFill/>
                <a:round/>
              </a:ln>
              <a:effectLst/>
            </p:spPr>
          </p:pic>
          <p:pic>
            <p:nvPicPr>
              <p:cNvPr id="246" name="bruce-reed-tree.pdf"/>
              <p:cNvPicPr/>
              <p:nvPr/>
            </p:nvPicPr>
            <p:blipFill>
              <a:blip r:embed="rId3">
                <a:extLst/>
              </a:blip>
              <a:srcRect l="4575" t="19444" r="52124" b="68686"/>
              <a:stretch>
                <a:fillRect/>
              </a:stretch>
            </p:blipFill>
            <p:spPr>
              <a:xfrm>
                <a:off x="0" y="2004203"/>
                <a:ext cx="4318005" cy="1531670"/>
              </a:xfrm>
              <a:prstGeom prst="rect">
                <a:avLst/>
              </a:prstGeom>
              <a:ln w="12700" cap="flat">
                <a:noFill/>
                <a:round/>
              </a:ln>
              <a:effectLst/>
            </p:spPr>
          </p:pic>
        </p:grp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4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4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4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4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1" build="p" animBg="1" advAuto="0"/>
      <p:bldP spid="248" grpId="2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Search.  </a:t>
            </a:r>
            <a:r>
              <a:rPr sz="2400">
                <a:uFill>
                  <a:solidFill/>
                </a:uFill>
              </a:rPr>
              <a:t>If less, go left; if greater, go right; if equal, search hit.</a:t>
            </a:r>
          </a:p>
        </p:txBody>
      </p:sp>
      <p:sp>
        <p:nvSpPr>
          <p:cNvPr id="42" name="Shape 42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3</a:t>
            </a:fld>
            <a:endParaRPr sz="1200">
              <a:uFill>
                <a:solidFill/>
              </a:uFill>
            </a:endParaRPr>
          </a:p>
        </p:txBody>
      </p:sp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sp>
        <p:nvSpPr>
          <p:cNvPr id="44" name="Shape 44"/>
          <p:cNvSpPr/>
          <p:nvPr/>
        </p:nvSpPr>
        <p:spPr>
          <a:xfrm>
            <a:off x="927100" y="3213100"/>
            <a:ext cx="3236134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successful search for H</a:t>
            </a:r>
          </a:p>
        </p:txBody>
      </p:sp>
      <p:grpSp>
        <p:nvGrpSpPr>
          <p:cNvPr id="69" name="Group 69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45" name="Shape 45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X</a:t>
              </a:r>
            </a:p>
          </p:txBody>
        </p:sp>
        <p:sp>
          <p:nvSpPr>
            <p:cNvPr id="60" name="Shape 60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61" name="Shape 61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A</a:t>
              </a:r>
            </a:p>
          </p:txBody>
        </p:sp>
        <p:sp>
          <p:nvSpPr>
            <p:cNvPr id="62" name="Shape 62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C</a:t>
              </a:r>
            </a:p>
          </p:txBody>
        </p:sp>
        <p:sp>
          <p:nvSpPr>
            <p:cNvPr id="63" name="Shape 63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64" name="Shape 64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E</a:t>
              </a:r>
            </a:p>
          </p:txBody>
        </p:sp>
        <p:sp>
          <p:nvSpPr>
            <p:cNvPr id="65" name="Shape 65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S</a:t>
              </a:r>
            </a:p>
          </p:txBody>
        </p:sp>
        <p:sp>
          <p:nvSpPr>
            <p:cNvPr id="66" name="Shape 66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310734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30</a:t>
            </a:fld>
            <a:endParaRPr sz="1200">
              <a:uFill>
                <a:solidFill/>
              </a:uFill>
            </a:endParaRPr>
          </a:p>
        </p:txBody>
      </p:sp>
      <p:sp>
        <p:nvSpPr>
          <p:cNvPr id="253" name="Shape 2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ST implementations:  summary</a:t>
            </a:r>
          </a:p>
        </p:txBody>
      </p:sp>
      <p:graphicFrame>
        <p:nvGraphicFramePr>
          <p:cNvPr id="254" name="Table 254"/>
          <p:cNvGraphicFramePr/>
          <p:nvPr/>
        </p:nvGraphicFramePr>
        <p:xfrm>
          <a:off x="812800" y="2077875"/>
          <a:ext cx="11379197" cy="4432551"/>
        </p:xfrm>
        <a:graphic>
          <a:graphicData uri="http://schemas.openxmlformats.org/drawingml/2006/table">
            <a:tbl>
              <a:tblPr>
                <a:tableStyleId>{8F44A2F1-9E1F-4B54-A3A2-5F16C0AD49E2}</a:tableStyleId>
              </a:tblPr>
              <a:tblGrid>
                <a:gridCol w="28793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68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38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16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516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957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62000">
                <a:tc rowSpan="2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implementation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guarantee</a:t>
                      </a:r>
                    </a:p>
                  </a:txBody>
                  <a:tcPr marL="50800" marR="50800" marT="50800" marB="50800" anchor="ctr" horzOverflow="overflow"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average case</a:t>
                      </a:r>
                    </a:p>
                  </a:txBody>
                  <a:tcPr marL="50800" marR="50800" marT="50800" marB="50800" anchor="ctr" horzOverflow="overflow"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operations
on keys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search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insert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search hit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insert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9517"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</a:rPr>
                        <a:t>sequential search
(unordered list)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½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equals()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9517"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</a:rPr>
                        <a:t>binary search
(ordered array)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½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compareTo()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69517"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</a:rPr>
                        <a:t>BST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1.39 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1.39 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compareTo()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lnB w="28575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55" name="Shape 255"/>
          <p:cNvSpPr/>
          <p:nvPr/>
        </p:nvSpPr>
        <p:spPr>
          <a:xfrm>
            <a:off x="850900" y="7785100"/>
            <a:ext cx="7759700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/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Why not shuffle to ensure a (probabilistic) guarantee of 4.311 ln N?</a:t>
            </a:r>
          </a:p>
        </p:txBody>
      </p:sp>
      <p:sp>
        <p:nvSpPr>
          <p:cNvPr id="256" name="Shape 256"/>
          <p:cNvSpPr/>
          <p:nvPr/>
        </p:nvSpPr>
        <p:spPr>
          <a:xfrm>
            <a:off x="4406900" y="6261100"/>
            <a:ext cx="387661" cy="1365618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57" name="Shape 257"/>
          <p:cNvSpPr/>
          <p:nvPr/>
        </p:nvSpPr>
        <p:spPr>
          <a:xfrm flipH="1">
            <a:off x="4794560" y="6261100"/>
            <a:ext cx="717240" cy="1365618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endpapers.pdf"/>
          <p:cNvPicPr/>
          <p:nvPr/>
        </p:nvPicPr>
        <p:blipFill>
          <a:blip r:embed="rId2">
            <a:alphaModFix amt="20000"/>
            <a:extLst/>
          </a:blip>
          <a:srcRect l="24870" t="6296" r="16541" b="31489"/>
          <a:stretch>
            <a:fillRect/>
          </a:stretch>
        </p:blipFill>
        <p:spPr>
          <a:xfrm rot="16200000">
            <a:off x="1612899" y="-1612901"/>
            <a:ext cx="9779002" cy="13004801"/>
          </a:xfrm>
          <a:prstGeom prst="rect">
            <a:avLst/>
          </a:prstGeom>
          <a:ln w="12700">
            <a:round/>
          </a:ln>
        </p:spPr>
      </p:pic>
      <p:sp>
        <p:nvSpPr>
          <p:cNvPr id="395" name="Shape 395"/>
          <p:cNvSpPr/>
          <p:nvPr/>
        </p:nvSpPr>
        <p:spPr>
          <a:xfrm>
            <a:off x="660063" y="7467600"/>
            <a:ext cx="3657601" cy="27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lnSpc>
                <a:spcPts val="2300"/>
              </a:lnSpc>
              <a:defRPr sz="1400" b="1" spc="154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/>
              </a:defRPr>
            </a:lvl1pPr>
          </a:lstStyle>
          <a:p>
            <a:pPr lvl="0">
              <a:defRPr sz="1800" b="0" spc="0">
                <a:uFillTx/>
              </a:defRPr>
            </a:pPr>
            <a:r>
              <a:rPr sz="1400" b="1" spc="154">
                <a:uFill>
                  <a:solidFill/>
                </a:uFill>
                <a:hlinkClick r:id="rId3"/>
              </a:rPr>
              <a:t>http://algs4.cs.princeton.edu</a:t>
            </a:r>
          </a:p>
        </p:txBody>
      </p:sp>
      <p:sp>
        <p:nvSpPr>
          <p:cNvPr id="396" name="Shape 396"/>
          <p:cNvSpPr/>
          <p:nvPr/>
        </p:nvSpPr>
        <p:spPr>
          <a:xfrm>
            <a:off x="5638756" y="4000501"/>
            <a:ext cx="6516025" cy="1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97" name="cover-gray2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3600" y="3365500"/>
            <a:ext cx="3263900" cy="4093706"/>
          </a:xfrm>
          <a:prstGeom prst="rect">
            <a:avLst/>
          </a:prstGeom>
          <a:ln w="12700">
            <a:round/>
          </a:ln>
        </p:spPr>
      </p:pic>
      <p:sp>
        <p:nvSpPr>
          <p:cNvPr id="398" name="Shape 39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1800" i="0">
                <a:uFillTx/>
              </a:defRPr>
            </a:pPr>
            <a:r>
              <a:rPr sz="3000" i="1" dirty="0">
                <a:uFill>
                  <a:solidFill/>
                </a:uFill>
              </a:rPr>
              <a:t>deletion</a:t>
            </a:r>
          </a:p>
        </p:txBody>
      </p:sp>
      <p:sp>
        <p:nvSpPr>
          <p:cNvPr id="399" name="Shape 3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b="0" cap="none" spc="0">
                <a:uFillTx/>
              </a:defRPr>
            </a:pPr>
            <a:r>
              <a:rPr sz="3750" b="1" cap="small" spc="150">
                <a:uFill>
                  <a:solidFill/>
                </a:uFill>
              </a:rPr>
              <a:t>3.2  Binary Search Trees</a:t>
            </a:r>
          </a:p>
        </p:txBody>
      </p:sp>
    </p:spTree>
    <p:extLst>
      <p:ext uri="{BB962C8B-B14F-4D97-AF65-F5344CB8AC3E}">
        <p14:creationId xmlns:p14="http://schemas.microsoft.com/office/powerpoint/2010/main" val="3648926164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32</a:t>
            </a:fld>
            <a:endParaRPr sz="1200">
              <a:uFill>
                <a:solidFill/>
              </a:uFill>
            </a:endParaRPr>
          </a:p>
        </p:txBody>
      </p:sp>
      <p:sp>
        <p:nvSpPr>
          <p:cNvPr id="402" name="Shape 4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ST implementations:  summary</a:t>
            </a:r>
          </a:p>
        </p:txBody>
      </p:sp>
      <p:sp>
        <p:nvSpPr>
          <p:cNvPr id="403" name="Shape 4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Next.  </a:t>
            </a:r>
            <a:r>
              <a:rPr sz="2400" dirty="0">
                <a:uFill>
                  <a:solidFill/>
                </a:uFill>
              </a:rPr>
              <a:t>Deletion in BSTs.</a:t>
            </a:r>
          </a:p>
        </p:txBody>
      </p:sp>
      <p:graphicFrame>
        <p:nvGraphicFramePr>
          <p:cNvPr id="404" name="Table 404"/>
          <p:cNvGraphicFramePr/>
          <p:nvPr>
            <p:extLst>
              <p:ext uri="{D42A27DB-BD31-4B8C-83A1-F6EECF244321}">
                <p14:modId xmlns:p14="http://schemas.microsoft.com/office/powerpoint/2010/main" val="2962313631"/>
              </p:ext>
            </p:extLst>
          </p:nvPr>
        </p:nvGraphicFramePr>
        <p:xfrm>
          <a:off x="255805" y="1765754"/>
          <a:ext cx="12366099" cy="4758436"/>
        </p:xfrm>
        <a:graphic>
          <a:graphicData uri="http://schemas.openxmlformats.org/drawingml/2006/table">
            <a:tbl>
              <a:tblPr>
                <a:tableStyleId>{8F44A2F1-9E1F-4B54-A3A2-5F16C0AD49E2}</a:tableStyleId>
              </a:tblPr>
              <a:tblGrid>
                <a:gridCol w="22301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16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31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31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99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592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3753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3898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85228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766699">
                <a:tc rowSpan="2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implementation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guarantee</a:t>
                      </a:r>
                    </a:p>
                  </a:txBody>
                  <a:tcPr marL="50800" marR="50800" marT="50800" marB="50800" anchor="ctr" horzOverflow="overflow"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average case</a:t>
                      </a:r>
                    </a:p>
                  </a:txBody>
                  <a:tcPr marL="50800" marR="50800" marT="50800" marB="50800" anchor="ctr" horzOverflow="overflow"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ordered
ops?</a:t>
                      </a:r>
                    </a:p>
                  </a:txBody>
                  <a:tcPr marL="50800" marR="50800" marT="50800" marB="50800" anchor="ctr" horzOverflow="overflow"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operations
on keys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69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search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insert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delete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search hit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insert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delete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0534"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</a:rPr>
                        <a:t>sequential search (linked list)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½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½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/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equals()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0534"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dirty="0">
                          <a:uFill>
                            <a:solidFill/>
                          </a:uFill>
                        </a:rPr>
                        <a:t>binary search</a:t>
                      </a:r>
                      <a:r>
                        <a:rPr lang="en-US" dirty="0">
                          <a:uFill>
                            <a:solidFill/>
                          </a:uFill>
                        </a:rPr>
                        <a:t> </a:t>
                      </a:r>
                      <a:r>
                        <a:rPr dirty="0">
                          <a:uFill>
                            <a:solidFill/>
                          </a:uFill>
                        </a:rPr>
                        <a:t>(ordered array)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½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½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</a:rPr>
                        <a:t>✔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compareTo()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70534"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</a:rPr>
                        <a:t>BST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1.39 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1.39 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solidFill>
                            <a:srgbClr val="8D3124"/>
                          </a:solidFill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? ? ?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</a:rPr>
                        <a:t>✔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dirty="0" err="1">
                          <a:uFill>
                            <a:solidFill/>
                          </a:u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compareTo</a:t>
                      </a:r>
                      <a:r>
                        <a:rPr dirty="0">
                          <a:uFill>
                            <a:solidFill/>
                          </a:u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()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lnB w="28575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05" name="Shape 405"/>
          <p:cNvSpPr/>
          <p:nvPr/>
        </p:nvSpPr>
        <p:spPr>
          <a:xfrm>
            <a:off x="8378736" y="5739697"/>
            <a:ext cx="1028701" cy="58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25400">
            <a:solidFill>
              <a:srgbClr val="8D3124"/>
            </a:solidFill>
            <a:round/>
          </a:ln>
        </p:spPr>
        <p:txBody>
          <a:bodyPr lIns="0" tIns="0" rIns="0" bIns="0"/>
          <a:lstStyle/>
          <a:p>
            <a:pPr marL="7224" marR="7224" lvl="0">
              <a:lnSpc>
                <a:spcPct val="120000"/>
              </a:lnSpc>
              <a:defRPr sz="22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4946891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To remove a node with a given key: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Set its value to </a:t>
            </a: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null</a:t>
            </a:r>
            <a:r>
              <a:rPr sz="2400">
                <a:uFill>
                  <a:solidFill/>
                </a:uFill>
              </a:rPr>
              <a:t>.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Leave key in tree to guide search (but don't consider it equal in search).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b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</a:br>
            <a:b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</a:br>
            <a:b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</a:br>
            <a:b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</a:br>
            <a:b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</a:br>
            <a:b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</a:br>
            <a:b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</a:br>
            <a:b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</a:br>
            <a:b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</a:b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Cost.  </a:t>
            </a:r>
            <a:r>
              <a:rPr sz="2400">
                <a:uFill>
                  <a:solidFill>
                    <a:srgbClr val="0048AA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~ 2</a:t>
            </a:r>
            <a:r>
              <a:rPr sz="2400" i="1">
                <a:uFill>
                  <a:solidFill>
                    <a:srgbClr val="0048AA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sz="2400">
                <a:uFill>
                  <a:solidFill>
                    <a:srgbClr val="0048AA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ln</a:t>
            </a:r>
            <a:r>
              <a:rPr sz="2400" i="1">
                <a:uFill>
                  <a:solidFill>
                    <a:srgbClr val="0048AA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 N'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per insert, search, and delete (if keys in random order),</a:t>
            </a:r>
            <a:br>
              <a:rPr sz="2400">
                <a:uFill>
                  <a:solidFill>
                    <a:srgbClr val="0048AA"/>
                  </a:solidFill>
                </a:uFill>
              </a:rPr>
            </a:br>
            <a:r>
              <a:rPr sz="2400">
                <a:uFill>
                  <a:solidFill>
                    <a:srgbClr val="0048AA"/>
                  </a:solidFill>
                </a:uFill>
              </a:rPr>
              <a:t>where </a:t>
            </a:r>
            <a:r>
              <a:rPr sz="2400" i="1">
                <a:uFill>
                  <a:solidFill>
                    <a:srgbClr val="0048AA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N'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is the number of key-value pairs ever inserted in the BST.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br>
              <a:rPr sz="2400">
                <a:uFill>
                  <a:solidFill>
                    <a:srgbClr val="0048AA"/>
                  </a:solidFill>
                </a:uFill>
              </a:rPr>
            </a:b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Unsatisfactory solution.  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Tombstone (memory) overload.</a:t>
            </a:r>
          </a:p>
        </p:txBody>
      </p:sp>
      <p:sp>
        <p:nvSpPr>
          <p:cNvPr id="408" name="Shape 408"/>
          <p:cNvSpPr/>
          <p:nvPr/>
        </p:nvSpPr>
        <p:spPr>
          <a:xfrm>
            <a:off x="9423400" y="5676900"/>
            <a:ext cx="205058" cy="272788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10871200" y="4114800"/>
            <a:ext cx="231645" cy="27115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0" name="Shape 410"/>
          <p:cNvSpPr/>
          <p:nvPr/>
        </p:nvSpPr>
        <p:spPr>
          <a:xfrm>
            <a:off x="10553700" y="5702300"/>
            <a:ext cx="179285" cy="248042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9956800" y="6451600"/>
            <a:ext cx="257106" cy="296480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2" name="Shape 412"/>
          <p:cNvSpPr/>
          <p:nvPr/>
        </p:nvSpPr>
        <p:spPr>
          <a:xfrm>
            <a:off x="8712200" y="4940300"/>
            <a:ext cx="141235" cy="260650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3" name="Shape 413"/>
          <p:cNvSpPr/>
          <p:nvPr/>
        </p:nvSpPr>
        <p:spPr>
          <a:xfrm flipH="1">
            <a:off x="7923169" y="4178300"/>
            <a:ext cx="132242" cy="235074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4" name="Shape 414"/>
          <p:cNvSpPr/>
          <p:nvPr/>
        </p:nvSpPr>
        <p:spPr>
          <a:xfrm flipH="1">
            <a:off x="8418165" y="4940300"/>
            <a:ext cx="170646" cy="272662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5" name="Shape 415"/>
          <p:cNvSpPr/>
          <p:nvPr/>
        </p:nvSpPr>
        <p:spPr>
          <a:xfrm flipH="1">
            <a:off x="9180542" y="5702300"/>
            <a:ext cx="170269" cy="247907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6" name="Shape 416"/>
          <p:cNvSpPr/>
          <p:nvPr/>
        </p:nvSpPr>
        <p:spPr>
          <a:xfrm flipH="1">
            <a:off x="9686725" y="6451600"/>
            <a:ext cx="273686" cy="296179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4000500" y="6451600"/>
            <a:ext cx="218365" cy="297282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4584700" y="5702300"/>
            <a:ext cx="167287" cy="246876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9" name="Shape 419"/>
          <p:cNvSpPr/>
          <p:nvPr/>
        </p:nvSpPr>
        <p:spPr>
          <a:xfrm>
            <a:off x="3467100" y="5676900"/>
            <a:ext cx="191475" cy="33802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0" name="Shape 420"/>
          <p:cNvSpPr/>
          <p:nvPr/>
        </p:nvSpPr>
        <p:spPr>
          <a:xfrm>
            <a:off x="2705100" y="4914900"/>
            <a:ext cx="153814" cy="298978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1" name="Shape 421"/>
          <p:cNvSpPr/>
          <p:nvPr/>
        </p:nvSpPr>
        <p:spPr>
          <a:xfrm flipH="1">
            <a:off x="1849023" y="4178300"/>
            <a:ext cx="192426" cy="20725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2" name="Shape 422"/>
          <p:cNvSpPr/>
          <p:nvPr/>
        </p:nvSpPr>
        <p:spPr>
          <a:xfrm flipH="1">
            <a:off x="2410829" y="4927600"/>
            <a:ext cx="183582" cy="272300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3" name="Shape 423"/>
          <p:cNvSpPr/>
          <p:nvPr/>
        </p:nvSpPr>
        <p:spPr>
          <a:xfrm flipH="1">
            <a:off x="3198139" y="5689600"/>
            <a:ext cx="170972" cy="33682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4" name="Shape 424"/>
          <p:cNvSpPr/>
          <p:nvPr/>
        </p:nvSpPr>
        <p:spPr>
          <a:xfrm flipH="1">
            <a:off x="3744945" y="6451600"/>
            <a:ext cx="170266" cy="296313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5" name="Shape 425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33</a:t>
            </a:fld>
            <a:endParaRPr sz="1200">
              <a:uFill>
                <a:solidFill/>
              </a:uFill>
            </a:endParaRPr>
          </a:p>
        </p:txBody>
      </p:sp>
      <p:sp>
        <p:nvSpPr>
          <p:cNvPr id="426" name="Shape 4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BST deletion:  lazy approach</a:t>
            </a:r>
          </a:p>
        </p:txBody>
      </p:sp>
      <p:sp>
        <p:nvSpPr>
          <p:cNvPr id="427" name="Shape 427"/>
          <p:cNvSpPr/>
          <p:nvPr/>
        </p:nvSpPr>
        <p:spPr>
          <a:xfrm flipH="1" flipV="1">
            <a:off x="5574958" y="4823443"/>
            <a:ext cx="1811413" cy="128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8" name="Shape 428"/>
          <p:cNvSpPr/>
          <p:nvPr/>
        </p:nvSpPr>
        <p:spPr>
          <a:xfrm>
            <a:off x="5891776" y="4334961"/>
            <a:ext cx="12192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delete I</a:t>
            </a:r>
          </a:p>
        </p:txBody>
      </p:sp>
      <p:sp>
        <p:nvSpPr>
          <p:cNvPr id="429" name="Shape 429"/>
          <p:cNvSpPr/>
          <p:nvPr/>
        </p:nvSpPr>
        <p:spPr>
          <a:xfrm flipH="1">
            <a:off x="3950967" y="4115889"/>
            <a:ext cx="801319" cy="761083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0" name="Shape 430"/>
          <p:cNvSpPr/>
          <p:nvPr/>
        </p:nvSpPr>
        <p:spPr>
          <a:xfrm flipH="1">
            <a:off x="2159764" y="3354275"/>
            <a:ext cx="1266749" cy="739119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1" name="Shape 431"/>
          <p:cNvSpPr/>
          <p:nvPr/>
        </p:nvSpPr>
        <p:spPr>
          <a:xfrm flipH="1" flipV="1">
            <a:off x="2173868" y="4044837"/>
            <a:ext cx="479535" cy="67699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2" name="Shape 432"/>
          <p:cNvSpPr/>
          <p:nvPr/>
        </p:nvSpPr>
        <p:spPr>
          <a:xfrm flipH="1" flipV="1">
            <a:off x="3468825" y="3368379"/>
            <a:ext cx="1201445" cy="56987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3" name="Shape 433"/>
          <p:cNvSpPr/>
          <p:nvPr/>
        </p:nvSpPr>
        <p:spPr>
          <a:xfrm>
            <a:off x="4577253" y="3811479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S</a:t>
            </a:r>
          </a:p>
        </p:txBody>
      </p:sp>
      <p:sp>
        <p:nvSpPr>
          <p:cNvPr id="434" name="Shape 434"/>
          <p:cNvSpPr/>
          <p:nvPr/>
        </p:nvSpPr>
        <p:spPr>
          <a:xfrm>
            <a:off x="3193412" y="3155975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E</a:t>
            </a:r>
          </a:p>
        </p:txBody>
      </p:sp>
      <p:sp>
        <p:nvSpPr>
          <p:cNvPr id="435" name="Shape 435"/>
          <p:cNvSpPr/>
          <p:nvPr/>
        </p:nvSpPr>
        <p:spPr>
          <a:xfrm>
            <a:off x="2416519" y="4600511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C</a:t>
            </a:r>
          </a:p>
        </p:txBody>
      </p:sp>
      <p:sp>
        <p:nvSpPr>
          <p:cNvPr id="436" name="Shape 436"/>
          <p:cNvSpPr/>
          <p:nvPr/>
        </p:nvSpPr>
        <p:spPr>
          <a:xfrm flipV="1">
            <a:off x="3996805" y="5647179"/>
            <a:ext cx="479536" cy="606472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7" name="Shape 437"/>
          <p:cNvSpPr/>
          <p:nvPr/>
        </p:nvSpPr>
        <p:spPr>
          <a:xfrm>
            <a:off x="1943100" y="3811479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A</a:t>
            </a:r>
          </a:p>
        </p:txBody>
      </p:sp>
      <p:sp>
        <p:nvSpPr>
          <p:cNvPr id="438" name="Shape 438"/>
          <p:cNvSpPr/>
          <p:nvPr/>
        </p:nvSpPr>
        <p:spPr>
          <a:xfrm>
            <a:off x="3751804" y="6142158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N</a:t>
            </a:r>
          </a:p>
        </p:txBody>
      </p:sp>
      <p:sp>
        <p:nvSpPr>
          <p:cNvPr id="439" name="Shape 439"/>
          <p:cNvSpPr/>
          <p:nvPr/>
        </p:nvSpPr>
        <p:spPr>
          <a:xfrm flipH="1" flipV="1">
            <a:off x="3958295" y="4882424"/>
            <a:ext cx="479535" cy="67699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40" name="Shape 440"/>
          <p:cNvSpPr/>
          <p:nvPr/>
        </p:nvSpPr>
        <p:spPr>
          <a:xfrm>
            <a:off x="4273779" y="5377404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R</a:t>
            </a:r>
          </a:p>
        </p:txBody>
      </p:sp>
      <p:sp>
        <p:nvSpPr>
          <p:cNvPr id="441" name="Shape 441"/>
          <p:cNvSpPr/>
          <p:nvPr/>
        </p:nvSpPr>
        <p:spPr>
          <a:xfrm flipV="1">
            <a:off x="3450552" y="4882425"/>
            <a:ext cx="479536" cy="60647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42" name="Shape 442"/>
          <p:cNvSpPr/>
          <p:nvPr/>
        </p:nvSpPr>
        <p:spPr>
          <a:xfrm>
            <a:off x="3193412" y="5377404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H</a:t>
            </a:r>
          </a:p>
        </p:txBody>
      </p:sp>
      <p:sp>
        <p:nvSpPr>
          <p:cNvPr id="443" name="Shape 443"/>
          <p:cNvSpPr/>
          <p:nvPr/>
        </p:nvSpPr>
        <p:spPr>
          <a:xfrm>
            <a:off x="3703248" y="4636928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I</a:t>
            </a:r>
          </a:p>
        </p:txBody>
      </p:sp>
      <p:sp>
        <p:nvSpPr>
          <p:cNvPr id="444" name="Shape 444"/>
          <p:cNvSpPr/>
          <p:nvPr/>
        </p:nvSpPr>
        <p:spPr>
          <a:xfrm flipH="1">
            <a:off x="9935474" y="4115889"/>
            <a:ext cx="801318" cy="761083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45" name="Shape 445"/>
          <p:cNvSpPr/>
          <p:nvPr/>
        </p:nvSpPr>
        <p:spPr>
          <a:xfrm flipH="1">
            <a:off x="8144270" y="3354275"/>
            <a:ext cx="1266750" cy="739119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46" name="Shape 446"/>
          <p:cNvSpPr/>
          <p:nvPr/>
        </p:nvSpPr>
        <p:spPr>
          <a:xfrm flipH="1" flipV="1">
            <a:off x="8158374" y="4044837"/>
            <a:ext cx="479535" cy="67699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47" name="Shape 447"/>
          <p:cNvSpPr/>
          <p:nvPr/>
        </p:nvSpPr>
        <p:spPr>
          <a:xfrm flipH="1" flipV="1">
            <a:off x="9453331" y="3368379"/>
            <a:ext cx="1201446" cy="56987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48" name="Shape 448"/>
          <p:cNvSpPr/>
          <p:nvPr/>
        </p:nvSpPr>
        <p:spPr>
          <a:xfrm>
            <a:off x="10561759" y="3811479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S</a:t>
            </a:r>
          </a:p>
        </p:txBody>
      </p:sp>
      <p:sp>
        <p:nvSpPr>
          <p:cNvPr id="449" name="Shape 449"/>
          <p:cNvSpPr/>
          <p:nvPr/>
        </p:nvSpPr>
        <p:spPr>
          <a:xfrm>
            <a:off x="9177918" y="3155975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E</a:t>
            </a:r>
          </a:p>
        </p:txBody>
      </p:sp>
      <p:sp>
        <p:nvSpPr>
          <p:cNvPr id="450" name="Shape 450"/>
          <p:cNvSpPr/>
          <p:nvPr/>
        </p:nvSpPr>
        <p:spPr>
          <a:xfrm>
            <a:off x="8401025" y="4600511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C</a:t>
            </a:r>
          </a:p>
        </p:txBody>
      </p:sp>
      <p:sp>
        <p:nvSpPr>
          <p:cNvPr id="451" name="Shape 451"/>
          <p:cNvSpPr/>
          <p:nvPr/>
        </p:nvSpPr>
        <p:spPr>
          <a:xfrm flipV="1">
            <a:off x="9981310" y="5647179"/>
            <a:ext cx="479536" cy="606472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52" name="Shape 452"/>
          <p:cNvSpPr/>
          <p:nvPr/>
        </p:nvSpPr>
        <p:spPr>
          <a:xfrm>
            <a:off x="7927604" y="3811479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A</a:t>
            </a:r>
          </a:p>
        </p:txBody>
      </p:sp>
      <p:sp>
        <p:nvSpPr>
          <p:cNvPr id="453" name="Shape 453"/>
          <p:cNvSpPr/>
          <p:nvPr/>
        </p:nvSpPr>
        <p:spPr>
          <a:xfrm>
            <a:off x="9736308" y="6142158"/>
            <a:ext cx="449143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N</a:t>
            </a:r>
          </a:p>
        </p:txBody>
      </p:sp>
      <p:sp>
        <p:nvSpPr>
          <p:cNvPr id="454" name="Shape 454"/>
          <p:cNvSpPr/>
          <p:nvPr/>
        </p:nvSpPr>
        <p:spPr>
          <a:xfrm flipH="1" flipV="1">
            <a:off x="9942800" y="4882424"/>
            <a:ext cx="479536" cy="67699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55" name="Shape 455"/>
          <p:cNvSpPr/>
          <p:nvPr/>
        </p:nvSpPr>
        <p:spPr>
          <a:xfrm>
            <a:off x="10258285" y="5377404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R</a:t>
            </a:r>
          </a:p>
        </p:txBody>
      </p:sp>
      <p:sp>
        <p:nvSpPr>
          <p:cNvPr id="456" name="Shape 456"/>
          <p:cNvSpPr/>
          <p:nvPr/>
        </p:nvSpPr>
        <p:spPr>
          <a:xfrm flipV="1">
            <a:off x="9435058" y="4882425"/>
            <a:ext cx="479535" cy="606471"/>
          </a:xfrm>
          <a:prstGeom prst="line">
            <a:avLst/>
          </a:prstGeom>
          <a:ln w="2540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57" name="Shape 457"/>
          <p:cNvSpPr/>
          <p:nvPr/>
        </p:nvSpPr>
        <p:spPr>
          <a:xfrm>
            <a:off x="9177918" y="5377404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FFFF"/>
          </a:solidFill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1800">
                <a:solidFill>
                  <a:srgbClr val="000000"/>
                </a:solidFill>
                <a:uFill>
                  <a:solidFill>
                    <a:srgbClr val="0048AA"/>
                  </a:solidFill>
                </a:uFill>
              </a:defRPr>
            </a:lvl1pPr>
          </a:lstStyle>
          <a:p>
            <a:pPr lvl="0">
              <a:defRPr>
                <a:uFillTx/>
              </a:defRPr>
            </a:pPr>
            <a:r>
              <a:rPr>
                <a:uFill>
                  <a:solidFill>
                    <a:srgbClr val="0048AA"/>
                  </a:solidFill>
                </a:uFill>
              </a:rPr>
              <a:t>H</a:t>
            </a:r>
          </a:p>
        </p:txBody>
      </p:sp>
      <p:sp>
        <p:nvSpPr>
          <p:cNvPr id="458" name="Shape 458"/>
          <p:cNvSpPr/>
          <p:nvPr/>
        </p:nvSpPr>
        <p:spPr>
          <a:xfrm>
            <a:off x="9687754" y="4636928"/>
            <a:ext cx="449142" cy="449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/>
          <a:ln w="12700">
            <a:solidFill/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000" b="1">
                <a:solidFill>
                  <a:srgbClr val="FFFFFF"/>
                </a:solidFill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FFFFFF"/>
                </a:solidFill>
                <a:uFill>
                  <a:solidFill>
                    <a:srgbClr val="0048AA"/>
                  </a:solidFill>
                </a:uFill>
              </a:rPr>
              <a:t>☠</a:t>
            </a:r>
          </a:p>
        </p:txBody>
      </p:sp>
      <p:sp>
        <p:nvSpPr>
          <p:cNvPr id="459" name="Shape 459"/>
          <p:cNvSpPr/>
          <p:nvPr/>
        </p:nvSpPr>
        <p:spPr>
          <a:xfrm>
            <a:off x="10363358" y="4874243"/>
            <a:ext cx="755421" cy="128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60" name="Shape 460"/>
          <p:cNvSpPr/>
          <p:nvPr/>
        </p:nvSpPr>
        <p:spPr>
          <a:xfrm>
            <a:off x="11112500" y="4711700"/>
            <a:ext cx="1235139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tombstone</a:t>
            </a:r>
          </a:p>
        </p:txBody>
      </p:sp>
    </p:spTree>
    <p:extLst>
      <p:ext uri="{BB962C8B-B14F-4D97-AF65-F5344CB8AC3E}">
        <p14:creationId xmlns:p14="http://schemas.microsoft.com/office/powerpoint/2010/main" val="331778438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7" grpId="0" build="p" animBg="1" advAuto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To delete the minimum key:</a:t>
            </a:r>
          </a:p>
          <a:p>
            <a:pPr lvl="1">
              <a:defRPr sz="1800">
                <a:uFillTx/>
              </a:defRPr>
            </a:pPr>
            <a:r>
              <a:rPr sz="2400" dirty="0">
                <a:uFill>
                  <a:solidFill/>
                </a:uFill>
              </a:rPr>
              <a:t>Go left until finding a node with a null left link.</a:t>
            </a:r>
          </a:p>
          <a:p>
            <a:pPr lvl="1">
              <a:defRPr sz="1800">
                <a:uFillTx/>
              </a:defRPr>
            </a:pPr>
            <a:r>
              <a:rPr sz="2400" dirty="0">
                <a:uFill>
                  <a:solidFill/>
                </a:uFill>
              </a:rPr>
              <a:t>Replace that node by its right link.</a:t>
            </a:r>
          </a:p>
          <a:p>
            <a:pPr lvl="1">
              <a:defRPr sz="1800">
                <a:uFillTx/>
              </a:defRPr>
            </a:pPr>
            <a:r>
              <a:rPr sz="2400" dirty="0">
                <a:uFill>
                  <a:solidFill/>
                </a:uFill>
              </a:rPr>
              <a:t>Update subtree counts.</a:t>
            </a:r>
          </a:p>
        </p:txBody>
      </p:sp>
      <p:sp>
        <p:nvSpPr>
          <p:cNvPr id="463" name="Shape 463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34</a:t>
            </a:fld>
            <a:endParaRPr sz="1200">
              <a:uFill>
                <a:solidFill/>
              </a:uFill>
            </a:endParaRPr>
          </a:p>
        </p:txBody>
      </p:sp>
      <p:sp>
        <p:nvSpPr>
          <p:cNvPr id="464" name="Shape 4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Deleting the minimum</a:t>
            </a:r>
          </a:p>
        </p:txBody>
      </p:sp>
      <p:sp>
        <p:nvSpPr>
          <p:cNvPr id="465" name="Shape 465"/>
          <p:cNvSpPr/>
          <p:nvPr/>
        </p:nvSpPr>
        <p:spPr>
          <a:xfrm>
            <a:off x="609600" y="4991100"/>
            <a:ext cx="7670800" cy="4378960"/>
          </a:xfrm>
          <a:prstGeom prst="rect">
            <a:avLst/>
          </a:prstGeom>
          <a:solidFill>
            <a:srgbClr val="CBCBCB"/>
          </a:solidFill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public void deleteMin()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{  root = deleteMin(root);  }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 sz="2000" dirty="0"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private Node deleteMin(Node x)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{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if (x.left == null) return x.right;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x.left = deleteMin(x.left);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x.count = 1 + size(x.left) + size(x.right);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return x;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}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9966" y="1075895"/>
            <a:ext cx="4342209" cy="806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30728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5" grpId="0" animBg="1" advAuto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>
            <a:spLocks noGrp="1"/>
          </p:cNvSpPr>
          <p:nvPr>
            <p:ph type="body" idx="1"/>
          </p:nvPr>
        </p:nvSpPr>
        <p:spPr>
          <a:xfrm>
            <a:off x="812800" y="1270000"/>
            <a:ext cx="6279978" cy="8128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uFill>
                  <a:solidFill>
                    <a:srgbClr val="0048AA"/>
                  </a:solidFill>
                </a:uFill>
              </a:rPr>
              <a:t>To delete a node with key </a:t>
            </a:r>
            <a:r>
              <a:rPr sz="2000" dirty="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k</a:t>
            </a:r>
            <a:r>
              <a:rPr sz="2400" dirty="0">
                <a:uFill>
                  <a:solidFill>
                    <a:srgbClr val="0048AA"/>
                  </a:solidFill>
                </a:uFill>
              </a:rPr>
              <a:t>:  search for node </a:t>
            </a:r>
            <a:r>
              <a:rPr sz="2000" dirty="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t</a:t>
            </a:r>
            <a:r>
              <a:rPr sz="2400" dirty="0">
                <a:uFill>
                  <a:solidFill>
                    <a:srgbClr val="0048AA"/>
                  </a:solidFill>
                </a:uFill>
              </a:rPr>
              <a:t> containing key </a:t>
            </a:r>
            <a:r>
              <a:rPr sz="2000" dirty="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k</a:t>
            </a:r>
            <a:r>
              <a:rPr sz="2400" dirty="0">
                <a:uFill>
                  <a:solidFill>
                    <a:srgbClr val="0048AA"/>
                  </a:solidFill>
                </a:uFill>
              </a:rPr>
              <a:t>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Case 0.  </a:t>
            </a:r>
            <a:r>
              <a:rPr sz="2400" dirty="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  <a:t>[0 children] </a:t>
            </a:r>
            <a:r>
              <a:rPr sz="2400" dirty="0">
                <a:uFill>
                  <a:solidFill>
                    <a:srgbClr val="0048AA"/>
                  </a:solidFill>
                </a:uFill>
              </a:rPr>
              <a:t> Delete </a:t>
            </a:r>
            <a:r>
              <a:rPr sz="2000" dirty="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t</a:t>
            </a:r>
            <a:r>
              <a:rPr sz="2400" dirty="0">
                <a:uFill>
                  <a:solidFill>
                    <a:srgbClr val="0048AA"/>
                  </a:solidFill>
                </a:uFill>
              </a:rPr>
              <a:t> by setting parent link to null.</a:t>
            </a:r>
          </a:p>
        </p:txBody>
      </p:sp>
      <p:sp>
        <p:nvSpPr>
          <p:cNvPr id="474" name="Shape 474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35</a:t>
            </a:fld>
            <a:endParaRPr sz="1200">
              <a:uFill>
                <a:solidFill/>
              </a:uFill>
            </a:endParaRPr>
          </a:p>
        </p:txBody>
      </p:sp>
      <p:sp>
        <p:nvSpPr>
          <p:cNvPr id="475" name="Shape 4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Hibbard deletion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125" y="1169644"/>
            <a:ext cx="3952875" cy="743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98449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Shape 47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uFill>
                  <a:solidFill>
                    <a:srgbClr val="0048AA"/>
                  </a:solidFill>
                </a:uFill>
              </a:rPr>
              <a:t>To delete a node with key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k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:  search for node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t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containing key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k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Case 1.  </a:t>
            </a:r>
            <a: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  <a:t>[1 child] 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Delete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t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by replacing parent link.</a:t>
            </a:r>
          </a:p>
        </p:txBody>
      </p:sp>
      <p:sp>
        <p:nvSpPr>
          <p:cNvPr id="478" name="Shape 478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36</a:t>
            </a:fld>
            <a:endParaRPr sz="1200">
              <a:uFill>
                <a:solidFill/>
              </a:uFill>
            </a:endParaRPr>
          </a:p>
        </p:txBody>
      </p:sp>
      <p:sp>
        <p:nvSpPr>
          <p:cNvPr id="479" name="Shape 4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Hibbard deletion</a:t>
            </a:r>
          </a:p>
        </p:txBody>
      </p:sp>
      <p:sp>
        <p:nvSpPr>
          <p:cNvPr id="480" name="Shape 480"/>
          <p:cNvSpPr/>
          <p:nvPr/>
        </p:nvSpPr>
        <p:spPr>
          <a:xfrm>
            <a:off x="1143000" y="3530600"/>
            <a:ext cx="10706100" cy="4038600"/>
          </a:xfrm>
          <a:prstGeom prst="rect">
            <a:avLst/>
          </a:prstGeom>
          <a:solidFill>
            <a:srgbClr val="FFFFFF"/>
          </a:solidFill>
          <a:ln w="12700">
            <a:round/>
          </a:ln>
        </p:spPr>
        <p:txBody>
          <a:bodyPr lIns="0" tIns="0" rIns="0" bIns="0"/>
          <a:lstStyle/>
          <a:p>
            <a:pPr marL="7224" marR="7224" lvl="0">
              <a:lnSpc>
                <a:spcPct val="120000"/>
              </a:lnSpc>
              <a:defRPr sz="22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defRPr>
            </a:pPr>
            <a:endParaRPr/>
          </a:p>
        </p:txBody>
      </p:sp>
      <p:pic>
        <p:nvPicPr>
          <p:cNvPr id="481" name="BSTdelete1forSlid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1320" y="3832860"/>
            <a:ext cx="9667272" cy="3436633"/>
          </a:xfrm>
          <a:prstGeom prst="rect">
            <a:avLst/>
          </a:prstGeom>
          <a:ln w="12700">
            <a:round/>
          </a:ln>
        </p:spPr>
      </p:pic>
    </p:spTree>
    <p:extLst>
      <p:ext uri="{BB962C8B-B14F-4D97-AF65-F5344CB8AC3E}">
        <p14:creationId xmlns:p14="http://schemas.microsoft.com/office/powerpoint/2010/main" val="2112870666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uFill>
                  <a:solidFill>
                    <a:srgbClr val="0048AA"/>
                  </a:solidFill>
                </a:uFill>
              </a:rPr>
              <a:t>To delete a node with key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k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:  search for node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t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containing key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k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Case 2.  </a:t>
            </a:r>
            <a: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  <a:t>[2 children]</a:t>
            </a:r>
            <a:endParaRPr sz="2400">
              <a:uFill>
                <a:solidFill>
                  <a:srgbClr val="0048AA"/>
                </a:solidFill>
              </a:uFill>
            </a:endParaRP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Find successor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x</a:t>
            </a:r>
            <a:r>
              <a:rPr sz="2400">
                <a:uFill>
                  <a:solidFill/>
                </a:uFill>
              </a:rPr>
              <a:t> of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t</a:t>
            </a:r>
            <a:r>
              <a:rPr sz="2400">
                <a:uFill>
                  <a:solidFill/>
                </a:uFill>
              </a:rPr>
              <a:t>.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Delete the minimum in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t</a:t>
            </a:r>
            <a:r>
              <a:rPr sz="2400" i="1">
                <a:uFill>
                  <a:solidFill>
                    <a:srgbClr val="0048AA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'</a:t>
            </a:r>
            <a:r>
              <a:rPr sz="2400">
                <a:uFill>
                  <a:solidFill/>
                </a:uFill>
              </a:rPr>
              <a:t>s right subtree.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Put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x</a:t>
            </a:r>
            <a:r>
              <a:rPr sz="2400">
                <a:uFill>
                  <a:solidFill/>
                </a:uFill>
              </a:rPr>
              <a:t> in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t</a:t>
            </a:r>
            <a:r>
              <a:rPr sz="2400" i="1">
                <a:uFill>
                  <a:solidFill>
                    <a:srgbClr val="0048AA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'</a:t>
            </a:r>
            <a:r>
              <a:rPr sz="2400">
                <a:uFill>
                  <a:solidFill/>
                </a:uFill>
              </a:rPr>
              <a:t>s spot.</a:t>
            </a:r>
          </a:p>
        </p:txBody>
      </p:sp>
      <p:sp>
        <p:nvSpPr>
          <p:cNvPr id="484" name="Shape 484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37</a:t>
            </a:fld>
            <a:endParaRPr sz="1200">
              <a:uFill>
                <a:solidFill/>
              </a:uFill>
            </a:endParaRPr>
          </a:p>
        </p:txBody>
      </p:sp>
      <p:sp>
        <p:nvSpPr>
          <p:cNvPr id="485" name="Shape 4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Hibbard deletion</a:t>
            </a:r>
          </a:p>
        </p:txBody>
      </p:sp>
      <p:sp>
        <p:nvSpPr>
          <p:cNvPr id="486" name="Shape 486"/>
          <p:cNvSpPr/>
          <p:nvPr/>
        </p:nvSpPr>
        <p:spPr>
          <a:xfrm>
            <a:off x="9131300" y="2832100"/>
            <a:ext cx="1946125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x has no left child</a:t>
            </a:r>
          </a:p>
        </p:txBody>
      </p:sp>
      <p:sp>
        <p:nvSpPr>
          <p:cNvPr id="487" name="Shape 487"/>
          <p:cNvSpPr/>
          <p:nvPr/>
        </p:nvSpPr>
        <p:spPr>
          <a:xfrm>
            <a:off x="8128000" y="2997200"/>
            <a:ext cx="812825" cy="127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89" name="Shape 489"/>
          <p:cNvSpPr/>
          <p:nvPr/>
        </p:nvSpPr>
        <p:spPr>
          <a:xfrm>
            <a:off x="9131300" y="3365500"/>
            <a:ext cx="2829434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but don't garbage collect x</a:t>
            </a:r>
          </a:p>
        </p:txBody>
      </p:sp>
      <p:sp>
        <p:nvSpPr>
          <p:cNvPr id="490" name="Shape 490"/>
          <p:cNvSpPr/>
          <p:nvPr/>
        </p:nvSpPr>
        <p:spPr>
          <a:xfrm>
            <a:off x="8128000" y="3517900"/>
            <a:ext cx="812825" cy="127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91" name="Shape 491"/>
          <p:cNvSpPr/>
          <p:nvPr/>
        </p:nvSpPr>
        <p:spPr>
          <a:xfrm>
            <a:off x="9131300" y="3898900"/>
            <a:ext cx="1124411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still a BST</a:t>
            </a:r>
          </a:p>
        </p:txBody>
      </p:sp>
      <p:sp>
        <p:nvSpPr>
          <p:cNvPr id="492" name="Shape 492"/>
          <p:cNvSpPr/>
          <p:nvPr/>
        </p:nvSpPr>
        <p:spPr>
          <a:xfrm>
            <a:off x="8128000" y="4038600"/>
            <a:ext cx="812825" cy="127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b="45569"/>
          <a:stretch/>
        </p:blipFill>
        <p:spPr>
          <a:xfrm>
            <a:off x="887624" y="4186700"/>
            <a:ext cx="4374342" cy="530892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t="51930"/>
          <a:stretch/>
        </p:blipFill>
        <p:spPr>
          <a:xfrm>
            <a:off x="6863368" y="4643625"/>
            <a:ext cx="4374342" cy="468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062309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38</a:t>
            </a:fld>
            <a:endParaRPr sz="1200">
              <a:uFill>
                <a:solidFill/>
              </a:uFill>
            </a:endParaRPr>
          </a:p>
        </p:txBody>
      </p:sp>
      <p:sp>
        <p:nvSpPr>
          <p:cNvPr id="501" name="Shape 5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 dirty="0">
                <a:uFill>
                  <a:solidFill/>
                </a:uFill>
              </a:rPr>
              <a:t>Hibbard deletion:  </a:t>
            </a:r>
            <a:r>
              <a:rPr lang="en-US" sz="2800" dirty="0">
                <a:uFill>
                  <a:solidFill/>
                </a:uFill>
              </a:rPr>
              <a:t>I</a:t>
            </a:r>
            <a:r>
              <a:rPr sz="2800" dirty="0">
                <a:uFill>
                  <a:solidFill/>
                </a:uFill>
              </a:rPr>
              <a:t>mplementation</a:t>
            </a:r>
          </a:p>
        </p:txBody>
      </p:sp>
      <p:sp>
        <p:nvSpPr>
          <p:cNvPr id="502" name="Shape 502"/>
          <p:cNvSpPr/>
          <p:nvPr/>
        </p:nvSpPr>
        <p:spPr>
          <a:xfrm>
            <a:off x="901700" y="1549400"/>
            <a:ext cx="8928100" cy="7709162"/>
          </a:xfrm>
          <a:prstGeom prst="rect">
            <a:avLst/>
          </a:prstGeom>
          <a:solidFill>
            <a:srgbClr val="CBCBCB"/>
          </a:solidFill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void BST::del(string key)  { root = del(root, key); }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Node* BST::del(Node* x, string key)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{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if (x == NULL) return NULL;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if (key == x-&gt;key)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{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  if (x-&gt;right == NULL) return x-&gt;left;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  if (x-&gt;left == NULL) return x-&gt;right;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  Node* t = x;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  x = min(t-&gt;right);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  x-&gt;right = </a:t>
            </a:r>
            <a:r>
              <a:rPr lang="en-US" sz="1800" dirty="0" err="1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deleteMin</a:t>
            </a: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(t-&gt;right);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  x-&gt;left = t-&gt;left;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}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else if (key &lt; x-&gt;key) { x-&gt;left  = del(x-&gt;left,  key); }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else if (key &gt; x-&gt;key)  { x-&gt;right  = del(x-&gt;right,  key); }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 lang="en-US" sz="1800" dirty="0"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x-&gt;N = 1 + size(x-&gt;left) + size(x-&gt;right);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return x;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en-US" sz="1800"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}</a:t>
            </a:r>
            <a:endParaRPr sz="1800" dirty="0"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</p:txBody>
      </p:sp>
      <p:sp>
        <p:nvSpPr>
          <p:cNvPr id="503" name="Shape 503"/>
          <p:cNvSpPr/>
          <p:nvPr/>
        </p:nvSpPr>
        <p:spPr>
          <a:xfrm>
            <a:off x="11017830" y="4559302"/>
            <a:ext cx="1499289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/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no right child</a:t>
            </a:r>
          </a:p>
        </p:txBody>
      </p:sp>
      <p:sp>
        <p:nvSpPr>
          <p:cNvPr id="504" name="Shape 504"/>
          <p:cNvSpPr/>
          <p:nvPr/>
        </p:nvSpPr>
        <p:spPr>
          <a:xfrm>
            <a:off x="8521784" y="4713804"/>
            <a:ext cx="2407073" cy="2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05" name="Shape 505"/>
          <p:cNvSpPr/>
          <p:nvPr/>
        </p:nvSpPr>
        <p:spPr>
          <a:xfrm>
            <a:off x="10833100" y="6413500"/>
            <a:ext cx="1816100" cy="67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/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replace with successor</a:t>
            </a:r>
          </a:p>
        </p:txBody>
      </p:sp>
      <p:sp>
        <p:nvSpPr>
          <p:cNvPr id="506" name="Shape 506"/>
          <p:cNvSpPr/>
          <p:nvPr/>
        </p:nvSpPr>
        <p:spPr>
          <a:xfrm>
            <a:off x="8446965" y="6448835"/>
            <a:ext cx="2407073" cy="128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07" name="Shape 507"/>
          <p:cNvSpPr/>
          <p:nvPr/>
        </p:nvSpPr>
        <p:spPr>
          <a:xfrm>
            <a:off x="11045024" y="3987800"/>
            <a:ext cx="1570612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/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search for key</a:t>
            </a:r>
          </a:p>
        </p:txBody>
      </p:sp>
      <p:sp>
        <p:nvSpPr>
          <p:cNvPr id="508" name="Shape 508"/>
          <p:cNvSpPr/>
          <p:nvPr/>
        </p:nvSpPr>
        <p:spPr>
          <a:xfrm>
            <a:off x="9378336" y="4155130"/>
            <a:ext cx="1550521" cy="196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09" name="Shape 509"/>
          <p:cNvSpPr/>
          <p:nvPr/>
        </p:nvSpPr>
        <p:spPr>
          <a:xfrm>
            <a:off x="10833100" y="7759700"/>
            <a:ext cx="1816100" cy="67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/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update subtree counts</a:t>
            </a:r>
          </a:p>
        </p:txBody>
      </p:sp>
      <p:sp>
        <p:nvSpPr>
          <p:cNvPr id="510" name="Shape 510"/>
          <p:cNvSpPr/>
          <p:nvPr/>
        </p:nvSpPr>
        <p:spPr>
          <a:xfrm>
            <a:off x="8521699" y="8257108"/>
            <a:ext cx="2407073" cy="128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11" name="Shape 511"/>
          <p:cNvSpPr/>
          <p:nvPr/>
        </p:nvSpPr>
        <p:spPr>
          <a:xfrm>
            <a:off x="11097565" y="4940302"/>
            <a:ext cx="1351359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/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no left child</a:t>
            </a:r>
          </a:p>
        </p:txBody>
      </p:sp>
      <p:sp>
        <p:nvSpPr>
          <p:cNvPr id="512" name="Shape 512"/>
          <p:cNvSpPr/>
          <p:nvPr/>
        </p:nvSpPr>
        <p:spPr>
          <a:xfrm>
            <a:off x="8521700" y="5092702"/>
            <a:ext cx="2407073" cy="1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142861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39</a:t>
            </a:fld>
            <a:endParaRPr sz="1200">
              <a:uFill>
                <a:solidFill/>
              </a:uFill>
            </a:endParaRPr>
          </a:p>
        </p:txBody>
      </p:sp>
      <p:sp>
        <p:nvSpPr>
          <p:cNvPr id="517" name="Shape 5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Hibbard deletion:  analysis</a:t>
            </a:r>
          </a:p>
        </p:txBody>
      </p:sp>
      <p:sp>
        <p:nvSpPr>
          <p:cNvPr id="518" name="Shape 51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Unsatisfactory solution.  </a:t>
            </a:r>
            <a:r>
              <a:rPr sz="2400" dirty="0">
                <a:uFill>
                  <a:solidFill/>
                </a:uFill>
              </a:rPr>
              <a:t>Not symmetric.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 dirty="0">
              <a:solidFill>
                <a:srgbClr val="005493"/>
              </a:solidFill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Surprising consequence.  </a:t>
            </a:r>
            <a:r>
              <a:rPr sz="2400" dirty="0">
                <a:uFill>
                  <a:solidFill/>
                </a:uFill>
              </a:rPr>
              <a:t>Trees not random (!)  </a:t>
            </a:r>
            <a:endParaRPr lang="en-US" dirty="0">
              <a:uFill>
                <a:solidFill/>
              </a:uFill>
              <a:latin typeface="Symbol"/>
              <a:sym typeface="Symbol"/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 dirty="0">
                <a:solidFill>
                  <a:srgbClr val="005493"/>
                </a:solidFill>
                <a:uFill>
                  <a:solidFill/>
                </a:uFill>
              </a:rPr>
              <a:t>Longstanding open problem</a:t>
            </a:r>
            <a:r>
              <a:rPr sz="2400" dirty="0">
                <a:uFill>
                  <a:solidFill/>
                </a:uFill>
              </a:rPr>
              <a:t>.  Simple and efficient delete for BSTs.</a:t>
            </a:r>
          </a:p>
        </p:txBody>
      </p:sp>
      <p:pic>
        <p:nvPicPr>
          <p:cNvPr id="519" name="hibbard-150random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501900" y="1928851"/>
            <a:ext cx="8001000" cy="60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981160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85" fill="hold"/>
                                        <p:tgtEl>
                                          <p:spTgt spid="5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1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1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5" fill="hold" display="0">
                  <p:stCondLst>
                    <p:cond delay="indefinite"/>
                  </p:stCondLst>
                </p:cTn>
                <p:tgtEl>
                  <p:spTgt spid="519"/>
                </p:tgtEl>
              </p:cMediaNode>
            </p:video>
          </p:childTnLst>
        </p:cTn>
      </p:par>
    </p:tnLst>
    <p:bldLst>
      <p:bldP spid="518" grpId="0" build="p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Search.  </a:t>
            </a:r>
            <a:r>
              <a:rPr sz="2400">
                <a:uFill>
                  <a:solidFill/>
                </a:uFill>
              </a:rPr>
              <a:t>If less, go left; if greater, go right; if equal, search hit.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4</a:t>
            </a:fld>
            <a:endParaRPr sz="1200">
              <a:uFill>
                <a:solidFill/>
              </a:uFill>
            </a:endParaRPr>
          </a:p>
        </p:txBody>
      </p:sp>
      <p:sp>
        <p:nvSpPr>
          <p:cNvPr id="73" name="Shape 7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sp>
        <p:nvSpPr>
          <p:cNvPr id="74" name="Shape 74"/>
          <p:cNvSpPr/>
          <p:nvPr/>
        </p:nvSpPr>
        <p:spPr>
          <a:xfrm>
            <a:off x="1525929" y="8001000"/>
            <a:ext cx="2276732" cy="67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black nodes could</a:t>
            </a:r>
          </a:p>
          <a:p>
            <a:pPr lvl="0" algn="ctr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match the search key</a:t>
            </a:r>
          </a:p>
        </p:txBody>
      </p:sp>
      <p:sp>
        <p:nvSpPr>
          <p:cNvPr id="75" name="Shape 75"/>
          <p:cNvSpPr/>
          <p:nvPr/>
        </p:nvSpPr>
        <p:spPr>
          <a:xfrm flipH="1">
            <a:off x="2812156" y="7480300"/>
            <a:ext cx="743844" cy="353918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5288653" y="2882900"/>
            <a:ext cx="1910224" cy="67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compare H and S</a:t>
            </a:r>
          </a:p>
          <a:p>
            <a:pPr lvl="0" algn="ctr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(go left)</a:t>
            </a:r>
          </a:p>
        </p:txBody>
      </p:sp>
      <p:sp>
        <p:nvSpPr>
          <p:cNvPr id="77" name="Shape 77"/>
          <p:cNvSpPr/>
          <p:nvPr/>
        </p:nvSpPr>
        <p:spPr>
          <a:xfrm flipH="1" flipV="1">
            <a:off x="6791511" y="3424484"/>
            <a:ext cx="409390" cy="487117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6629399" y="39623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H</a:t>
            </a:r>
          </a:p>
        </p:txBody>
      </p:sp>
      <p:sp>
        <p:nvSpPr>
          <p:cNvPr id="79" name="Shape 79"/>
          <p:cNvSpPr/>
          <p:nvPr/>
        </p:nvSpPr>
        <p:spPr>
          <a:xfrm>
            <a:off x="927100" y="3213100"/>
            <a:ext cx="3236134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successful search for H</a:t>
            </a:r>
          </a:p>
        </p:txBody>
      </p:sp>
      <p:grpSp>
        <p:nvGrpSpPr>
          <p:cNvPr id="104" name="Group 104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80" name="Shape 80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X</a:t>
              </a:r>
            </a:p>
          </p:txBody>
        </p:sp>
        <p:sp>
          <p:nvSpPr>
            <p:cNvPr id="95" name="Shape 95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96" name="Shape 96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A</a:t>
              </a:r>
            </a:p>
          </p:txBody>
        </p:sp>
        <p:sp>
          <p:nvSpPr>
            <p:cNvPr id="97" name="Shape 97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C</a:t>
              </a:r>
            </a:p>
          </p:txBody>
        </p:sp>
        <p:sp>
          <p:nvSpPr>
            <p:cNvPr id="98" name="Shape 98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99" name="Shape 99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E</a:t>
              </a:r>
            </a:p>
          </p:txBody>
        </p:sp>
        <p:sp>
          <p:nvSpPr>
            <p:cNvPr id="100" name="Shape 100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S</a:t>
              </a:r>
            </a:p>
          </p:txBody>
        </p:sp>
        <p:sp>
          <p:nvSpPr>
            <p:cNvPr id="101" name="Shape 101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105" name="Shape 105"/>
          <p:cNvSpPr/>
          <p:nvPr/>
        </p:nvSpPr>
        <p:spPr>
          <a:xfrm>
            <a:off x="7213599" y="39624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119722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Shape 5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Next lecture.  </a:t>
            </a:r>
            <a:r>
              <a:rPr sz="24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Guarantee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logarithmic performance for all operations.</a:t>
            </a:r>
          </a:p>
        </p:txBody>
      </p:sp>
      <p:graphicFrame>
        <p:nvGraphicFramePr>
          <p:cNvPr id="524" name="Table 524"/>
          <p:cNvGraphicFramePr/>
          <p:nvPr>
            <p:extLst>
              <p:ext uri="{D42A27DB-BD31-4B8C-83A1-F6EECF244321}">
                <p14:modId xmlns:p14="http://schemas.microsoft.com/office/powerpoint/2010/main" val="3996622271"/>
              </p:ext>
            </p:extLst>
          </p:nvPr>
        </p:nvGraphicFramePr>
        <p:xfrm>
          <a:off x="254000" y="1765300"/>
          <a:ext cx="12366099" cy="4445000"/>
        </p:xfrm>
        <a:graphic>
          <a:graphicData uri="http://schemas.openxmlformats.org/drawingml/2006/table">
            <a:tbl>
              <a:tblPr>
                <a:tableStyleId>{8F44A2F1-9E1F-4B54-A3A2-5F16C0AD49E2}</a:tableStyleId>
              </a:tblPr>
              <a:tblGrid>
                <a:gridCol w="22301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16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31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31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99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592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3753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3898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85228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766699">
                <a:tc rowSpan="2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implementation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guarantee</a:t>
                      </a:r>
                    </a:p>
                  </a:txBody>
                  <a:tcPr marL="50800" marR="50800" marT="50800" marB="50800" anchor="ctr" horzOverflow="overflow"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average case</a:t>
                      </a:r>
                    </a:p>
                  </a:txBody>
                  <a:tcPr marL="50800" marR="50800" marT="50800" marB="50800" anchor="ctr" horzOverflow="overflow"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ordered
ops?</a:t>
                      </a:r>
                    </a:p>
                  </a:txBody>
                  <a:tcPr marL="50800" marR="50800" marT="50800" marB="50800" anchor="ctr" horzOverflow="overflow"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operations
on keys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lnT w="28575">
                      <a:miter lim="400000"/>
                    </a:lnT>
                    <a:solidFill>
                      <a:srgbClr val="606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69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search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insert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delete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search hit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insert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delete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60606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0534"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dirty="0">
                          <a:uFill>
                            <a:solidFill/>
                          </a:uFill>
                        </a:rPr>
                        <a:t>sequential search</a:t>
                      </a:r>
                      <a:r>
                        <a:rPr lang="en-US" dirty="0">
                          <a:uFill>
                            <a:solidFill/>
                          </a:uFill>
                        </a:rPr>
                        <a:t> </a:t>
                      </a:r>
                      <a:r>
                        <a:rPr dirty="0">
                          <a:uFill>
                            <a:solidFill/>
                          </a:uFill>
                        </a:rPr>
                        <a:t>(linked list)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½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½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/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equals()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0534"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dirty="0">
                          <a:uFill>
                            <a:solidFill/>
                          </a:uFill>
                        </a:rPr>
                        <a:t>binary search</a:t>
                      </a:r>
                      <a:r>
                        <a:rPr lang="en-US" dirty="0">
                          <a:uFill>
                            <a:solidFill/>
                          </a:uFill>
                        </a:rPr>
                        <a:t> </a:t>
                      </a:r>
                      <a:r>
                        <a:rPr dirty="0">
                          <a:uFill>
                            <a:solidFill/>
                          </a:uFill>
                        </a:rPr>
                        <a:t>(ordered array)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½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½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</a:rPr>
                        <a:t>✔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compareTo()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70534"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</a:rPr>
                        <a:t>BST</a:t>
                      </a:r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1.39 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1.39 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√</a:t>
                      </a:r>
                      <a:r>
                        <a:rPr sz="2000" baseline="-5999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30000"/>
                        </a:lnSpc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</a:rPr>
                        <a:t>✔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dirty="0">
                          <a:uFill>
                            <a:solidFill/>
                          </a:u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compareTo()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lnB w="28575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25" name="Shape 525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40</a:t>
            </a:fld>
            <a:endParaRPr sz="1200">
              <a:uFill>
                <a:solidFill/>
              </a:uFill>
            </a:endParaRPr>
          </a:p>
        </p:txBody>
      </p:sp>
      <p:sp>
        <p:nvSpPr>
          <p:cNvPr id="526" name="Shape 5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ST implementations:  summary</a:t>
            </a:r>
          </a:p>
        </p:txBody>
      </p:sp>
      <p:sp>
        <p:nvSpPr>
          <p:cNvPr id="527" name="Shape 527"/>
          <p:cNvSpPr/>
          <p:nvPr/>
        </p:nvSpPr>
        <p:spPr>
          <a:xfrm>
            <a:off x="7528421" y="6908800"/>
            <a:ext cx="3535129" cy="67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  <a:uFillTx/>
              </a:defRPr>
            </a:pPr>
            <a:r>
              <a:rPr sz="1600" dirty="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other operations also become √N</a:t>
            </a:r>
          </a:p>
          <a:p>
            <a:pPr lvl="0" algn="ctr">
              <a:defRPr sz="1800">
                <a:solidFill>
                  <a:srgbClr val="000000"/>
                </a:solidFill>
                <a:uFillTx/>
              </a:defRPr>
            </a:pPr>
            <a:r>
              <a:rPr sz="1600" dirty="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if deletions allowed</a:t>
            </a:r>
          </a:p>
        </p:txBody>
      </p:sp>
      <p:sp>
        <p:nvSpPr>
          <p:cNvPr id="528" name="Shape 528"/>
          <p:cNvSpPr/>
          <p:nvPr/>
        </p:nvSpPr>
        <p:spPr>
          <a:xfrm>
            <a:off x="6596068" y="6024568"/>
            <a:ext cx="1383087" cy="829033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9" name="Shape 529"/>
          <p:cNvSpPr/>
          <p:nvPr/>
        </p:nvSpPr>
        <p:spPr>
          <a:xfrm>
            <a:off x="7632700" y="5940794"/>
            <a:ext cx="337867" cy="914862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0" name="Shape 530"/>
          <p:cNvSpPr/>
          <p:nvPr/>
        </p:nvSpPr>
        <p:spPr>
          <a:xfrm>
            <a:off x="8420100" y="5461000"/>
            <a:ext cx="1028701" cy="58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25400">
            <a:solidFill>
              <a:srgbClr val="8D3124"/>
            </a:solidFill>
            <a:round/>
          </a:ln>
        </p:spPr>
        <p:txBody>
          <a:bodyPr lIns="0" tIns="0" rIns="0" bIns="0"/>
          <a:lstStyle/>
          <a:p>
            <a:pPr marL="7224" marR="7224" lvl="0">
              <a:lnSpc>
                <a:spcPct val="120000"/>
              </a:lnSpc>
              <a:defRPr sz="22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defRPr>
            </a:pPr>
            <a:endParaRPr/>
          </a:p>
        </p:txBody>
      </p:sp>
      <p:sp>
        <p:nvSpPr>
          <p:cNvPr id="531" name="Shape 531"/>
          <p:cNvSpPr/>
          <p:nvPr/>
        </p:nvSpPr>
        <p:spPr>
          <a:xfrm flipH="1">
            <a:off x="7993493" y="5943599"/>
            <a:ext cx="2014841" cy="902812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7786520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endpapers.pdf"/>
          <p:cNvPicPr/>
          <p:nvPr/>
        </p:nvPicPr>
        <p:blipFill>
          <a:blip r:embed="rId2">
            <a:alphaModFix amt="20000"/>
            <a:extLst/>
          </a:blip>
          <a:srcRect l="24870" t="6296" r="16541" b="31489"/>
          <a:stretch>
            <a:fillRect/>
          </a:stretch>
        </p:blipFill>
        <p:spPr>
          <a:xfrm rot="16200000">
            <a:off x="1612899" y="-1612901"/>
            <a:ext cx="9779002" cy="13004801"/>
          </a:xfrm>
          <a:prstGeom prst="rect">
            <a:avLst/>
          </a:prstGeom>
          <a:ln w="12700">
            <a:round/>
          </a:ln>
        </p:spPr>
      </p:pic>
      <p:sp>
        <p:nvSpPr>
          <p:cNvPr id="262" name="Shape 262"/>
          <p:cNvSpPr/>
          <p:nvPr/>
        </p:nvSpPr>
        <p:spPr>
          <a:xfrm>
            <a:off x="660063" y="7467600"/>
            <a:ext cx="3657601" cy="27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lnSpc>
                <a:spcPts val="2300"/>
              </a:lnSpc>
              <a:defRPr sz="1400" b="1" spc="154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/>
              </a:defRPr>
            </a:lvl1pPr>
          </a:lstStyle>
          <a:p>
            <a:pPr lvl="0">
              <a:defRPr sz="1800" b="0" spc="0">
                <a:uFillTx/>
              </a:defRPr>
            </a:pPr>
            <a:r>
              <a:rPr sz="1400" b="1" spc="154">
                <a:uFill>
                  <a:solidFill/>
                </a:uFill>
                <a:hlinkClick r:id="rId3"/>
              </a:rPr>
              <a:t>http://algs4.cs.princeton.edu</a:t>
            </a:r>
          </a:p>
        </p:txBody>
      </p:sp>
      <p:sp>
        <p:nvSpPr>
          <p:cNvPr id="263" name="Shape 263"/>
          <p:cNvSpPr/>
          <p:nvPr/>
        </p:nvSpPr>
        <p:spPr>
          <a:xfrm>
            <a:off x="5638756" y="4000501"/>
            <a:ext cx="6516025" cy="1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64" name="cover-gray2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3600" y="3365500"/>
            <a:ext cx="3263900" cy="4093706"/>
          </a:xfrm>
          <a:prstGeom prst="rect">
            <a:avLst/>
          </a:prstGeom>
          <a:ln w="12700">
            <a:round/>
          </a:ln>
        </p:spPr>
      </p:pic>
      <p:sp>
        <p:nvSpPr>
          <p:cNvPr id="265" name="Shape 26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BSTs</a:t>
            </a:r>
          </a:p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ordered operations</a:t>
            </a:r>
          </a:p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deletion</a:t>
            </a:r>
          </a:p>
        </p:txBody>
      </p:sp>
      <p:sp>
        <p:nvSpPr>
          <p:cNvPr id="266" name="Shape 2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b="0" cap="none" spc="0">
                <a:uFillTx/>
              </a:defRPr>
            </a:pPr>
            <a:r>
              <a:rPr sz="3750" b="1" cap="small" spc="150">
                <a:uFill>
                  <a:solidFill/>
                </a:uFill>
              </a:rPr>
              <a:t>3.2  Binary Search Trees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endpapers.pdf"/>
          <p:cNvPicPr/>
          <p:nvPr/>
        </p:nvPicPr>
        <p:blipFill>
          <a:blip r:embed="rId2">
            <a:alphaModFix amt="20000"/>
            <a:extLst/>
          </a:blip>
          <a:srcRect l="24870" t="6296" r="16541" b="31489"/>
          <a:stretch>
            <a:fillRect/>
          </a:stretch>
        </p:blipFill>
        <p:spPr>
          <a:xfrm rot="16200000">
            <a:off x="1612899" y="-1612901"/>
            <a:ext cx="9779002" cy="13004801"/>
          </a:xfrm>
          <a:prstGeom prst="rect">
            <a:avLst/>
          </a:prstGeom>
          <a:ln w="12700">
            <a:round/>
          </a:ln>
        </p:spPr>
      </p:pic>
      <p:sp>
        <p:nvSpPr>
          <p:cNvPr id="269" name="Shape 269"/>
          <p:cNvSpPr/>
          <p:nvPr/>
        </p:nvSpPr>
        <p:spPr>
          <a:xfrm>
            <a:off x="660063" y="7467600"/>
            <a:ext cx="3657601" cy="27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lnSpc>
                <a:spcPts val="2300"/>
              </a:lnSpc>
              <a:defRPr sz="1400" b="1" spc="154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/>
              </a:defRPr>
            </a:lvl1pPr>
          </a:lstStyle>
          <a:p>
            <a:pPr lvl="0">
              <a:defRPr sz="1800" b="0" spc="0">
                <a:uFillTx/>
              </a:defRPr>
            </a:pPr>
            <a:r>
              <a:rPr sz="1400" b="1" spc="154">
                <a:uFill>
                  <a:solidFill/>
                </a:uFill>
                <a:hlinkClick r:id="rId3"/>
              </a:rPr>
              <a:t>http://algs4.cs.princeton.edu</a:t>
            </a:r>
          </a:p>
        </p:txBody>
      </p:sp>
      <p:sp>
        <p:nvSpPr>
          <p:cNvPr id="270" name="Shape 270"/>
          <p:cNvSpPr/>
          <p:nvPr/>
        </p:nvSpPr>
        <p:spPr>
          <a:xfrm>
            <a:off x="5638756" y="4000501"/>
            <a:ext cx="6516025" cy="1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71" name="cover-gray2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3600" y="3365500"/>
            <a:ext cx="3263900" cy="4093706"/>
          </a:xfrm>
          <a:prstGeom prst="rect">
            <a:avLst/>
          </a:prstGeom>
          <a:ln w="12700">
            <a:round/>
          </a:ln>
        </p:spPr>
      </p:pic>
      <p:sp>
        <p:nvSpPr>
          <p:cNvPr id="272" name="Shape 27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BSTs</a:t>
            </a:r>
          </a:p>
          <a:p>
            <a:pPr lvl="1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ordered operations</a:t>
            </a:r>
          </a:p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deletion</a:t>
            </a:r>
          </a:p>
        </p:txBody>
      </p:sp>
      <p:sp>
        <p:nvSpPr>
          <p:cNvPr id="273" name="Shape 27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b="0" cap="none" spc="0">
                <a:uFillTx/>
              </a:defRPr>
            </a:pPr>
            <a:r>
              <a:rPr sz="3750" b="1" cap="small" spc="150">
                <a:uFill>
                  <a:solidFill/>
                </a:uFill>
              </a:rPr>
              <a:t>3.2  Binary Search Trees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Minimum.  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Smallest key in table.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Maximum.  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Largest key in table.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3F8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Q.  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How to find the min / max?</a:t>
            </a: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  </a:t>
            </a:r>
          </a:p>
        </p:txBody>
      </p:sp>
      <p:sp>
        <p:nvSpPr>
          <p:cNvPr id="276" name="Shape 276"/>
          <p:cNvSpPr/>
          <p:nvPr/>
        </p:nvSpPr>
        <p:spPr>
          <a:xfrm>
            <a:off x="2679700" y="3797300"/>
            <a:ext cx="6400800" cy="3365500"/>
          </a:xfrm>
          <a:prstGeom prst="rect">
            <a:avLst/>
          </a:prstGeom>
          <a:solidFill>
            <a:srgbClr val="FFFFFF"/>
          </a:solidFill>
          <a:ln w="12700">
            <a:round/>
          </a:ln>
        </p:spPr>
        <p:txBody>
          <a:bodyPr lIns="0" tIns="0" rIns="0" bIns="0"/>
          <a:lstStyle/>
          <a:p>
            <a:pPr marL="7224" marR="7224" lvl="0">
              <a:lnSpc>
                <a:spcPct val="120000"/>
              </a:lnSpc>
              <a:defRPr sz="2000"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defRPr>
            </a:pPr>
            <a:endParaRPr/>
          </a:p>
        </p:txBody>
      </p:sp>
      <p:sp>
        <p:nvSpPr>
          <p:cNvPr id="277" name="Shape 2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Minimum and maximum</a:t>
            </a:r>
          </a:p>
        </p:txBody>
      </p:sp>
      <p:sp>
        <p:nvSpPr>
          <p:cNvPr id="278" name="Shape 278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43</a:t>
            </a:fld>
            <a:endParaRPr sz="1200">
              <a:uFill>
                <a:solidFill/>
              </a:uFill>
            </a:endParaRPr>
          </a:p>
        </p:txBody>
      </p:sp>
      <p:pic>
        <p:nvPicPr>
          <p:cNvPr id="279" name="BSTminmax.pdf"/>
          <p:cNvPicPr/>
          <p:nvPr/>
        </p:nvPicPr>
        <p:blipFill>
          <a:blip r:embed="rId3">
            <a:extLst/>
          </a:blip>
          <a:srcRect l="12000" r="15250" b="18011"/>
          <a:stretch>
            <a:fillRect/>
          </a:stretch>
        </p:blipFill>
        <p:spPr>
          <a:xfrm>
            <a:off x="3937000" y="4203700"/>
            <a:ext cx="3695700" cy="2565400"/>
          </a:xfrm>
          <a:prstGeom prst="rect">
            <a:avLst/>
          </a:prstGeom>
          <a:ln w="12700">
            <a:round/>
          </a:ln>
        </p:spPr>
      </p:pic>
      <p:sp>
        <p:nvSpPr>
          <p:cNvPr id="280" name="Shape 280"/>
          <p:cNvSpPr/>
          <p:nvPr/>
        </p:nvSpPr>
        <p:spPr>
          <a:xfrm>
            <a:off x="3822700" y="4279900"/>
            <a:ext cx="304800" cy="812800"/>
          </a:xfrm>
          <a:prstGeom prst="rect">
            <a:avLst/>
          </a:prstGeom>
          <a:solidFill>
            <a:srgbClr val="FFFFFF"/>
          </a:solidFill>
          <a:ln w="12700">
            <a:round/>
          </a:ln>
        </p:spPr>
        <p:txBody>
          <a:bodyPr lIns="0" tIns="0" rIns="0" bIns="0"/>
          <a:lstStyle/>
          <a:p>
            <a:pPr marL="7224" marR="7224" lvl="0">
              <a:lnSpc>
                <a:spcPct val="120000"/>
              </a:lnSpc>
              <a:defRPr sz="2000"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defRPr>
            </a:pPr>
            <a:endParaRPr/>
          </a:p>
        </p:txBody>
      </p:sp>
      <p:sp>
        <p:nvSpPr>
          <p:cNvPr id="281" name="Shape 281"/>
          <p:cNvSpPr/>
          <p:nvPr/>
        </p:nvSpPr>
        <p:spPr>
          <a:xfrm>
            <a:off x="7543800" y="4025900"/>
            <a:ext cx="304800" cy="812800"/>
          </a:xfrm>
          <a:prstGeom prst="rect">
            <a:avLst/>
          </a:prstGeom>
          <a:solidFill>
            <a:srgbClr val="FFFFFF"/>
          </a:solidFill>
          <a:ln w="12700">
            <a:round/>
          </a:ln>
        </p:spPr>
        <p:txBody>
          <a:bodyPr lIns="0" tIns="0" rIns="0" bIns="0"/>
          <a:lstStyle/>
          <a:p>
            <a:pPr marL="7224" marR="7224" lvl="0">
              <a:lnSpc>
                <a:spcPct val="120000"/>
              </a:lnSpc>
              <a:defRPr sz="2000"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defRPr>
            </a:pPr>
            <a:endParaRPr/>
          </a:p>
        </p:txBody>
      </p:sp>
      <p:sp>
        <p:nvSpPr>
          <p:cNvPr id="282" name="Shape 282"/>
          <p:cNvSpPr/>
          <p:nvPr/>
        </p:nvSpPr>
        <p:spPr>
          <a:xfrm flipV="1">
            <a:off x="7553187" y="4572487"/>
            <a:ext cx="702260" cy="249694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83" name="Shape 283"/>
          <p:cNvSpPr/>
          <p:nvPr/>
        </p:nvSpPr>
        <p:spPr>
          <a:xfrm>
            <a:off x="8229600" y="4279900"/>
            <a:ext cx="599544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max</a:t>
            </a:r>
          </a:p>
        </p:txBody>
      </p:sp>
      <p:sp>
        <p:nvSpPr>
          <p:cNvPr id="284" name="Shape 284"/>
          <p:cNvSpPr/>
          <p:nvPr/>
        </p:nvSpPr>
        <p:spPr>
          <a:xfrm flipH="1" flipV="1">
            <a:off x="3448872" y="5087477"/>
            <a:ext cx="561808" cy="124847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85" name="Shape 285"/>
          <p:cNvSpPr/>
          <p:nvPr/>
        </p:nvSpPr>
        <p:spPr>
          <a:xfrm>
            <a:off x="2895600" y="4813300"/>
            <a:ext cx="547553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min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Floor.  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Largest key </a:t>
            </a:r>
            <a:r>
              <a:rPr sz="2400">
                <a:uFill>
                  <a:solidFill/>
                </a:uFill>
                <a:latin typeface="Times Roman"/>
                <a:ea typeface="Times Roman"/>
                <a:cs typeface="Times Roman"/>
                <a:sym typeface="Times Roman"/>
              </a:rPr>
              <a:t>≤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a given key.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Ceiling.  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Smallest key </a:t>
            </a:r>
            <a:r>
              <a:rPr sz="2400">
                <a:uFill>
                  <a:solidFill>
                    <a:srgbClr val="0048AA"/>
                  </a:solidFill>
                </a:uFill>
                <a:latin typeface="Times Roman"/>
                <a:ea typeface="Times Roman"/>
                <a:cs typeface="Times Roman"/>
                <a:sym typeface="Times Roman"/>
              </a:rPr>
              <a:t>≥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a given key.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Q.  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How to find the floor / ceiling?</a:t>
            </a:r>
          </a:p>
        </p:txBody>
      </p:sp>
      <p:sp>
        <p:nvSpPr>
          <p:cNvPr id="290" name="Shape 290"/>
          <p:cNvSpPr/>
          <p:nvPr/>
        </p:nvSpPr>
        <p:spPr>
          <a:xfrm>
            <a:off x="2679700" y="3797300"/>
            <a:ext cx="6400800" cy="3365500"/>
          </a:xfrm>
          <a:prstGeom prst="rect">
            <a:avLst/>
          </a:prstGeom>
          <a:solidFill>
            <a:srgbClr val="FFFFFF"/>
          </a:solidFill>
          <a:ln w="12700">
            <a:round/>
          </a:ln>
        </p:spPr>
        <p:txBody>
          <a:bodyPr lIns="0" tIns="0" rIns="0" bIns="0"/>
          <a:lstStyle/>
          <a:p>
            <a:pPr marL="7224" marR="7224" lvl="0">
              <a:lnSpc>
                <a:spcPct val="120000"/>
              </a:lnSpc>
              <a:defRPr sz="2000"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defRPr>
            </a:pPr>
            <a:endParaRPr/>
          </a:p>
        </p:txBody>
      </p:sp>
      <p:sp>
        <p:nvSpPr>
          <p:cNvPr id="291" name="Shape 2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Floor and ceiling</a:t>
            </a:r>
          </a:p>
        </p:txBody>
      </p:sp>
      <p:sp>
        <p:nvSpPr>
          <p:cNvPr id="292" name="Shape 292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44</a:t>
            </a:fld>
            <a:endParaRPr sz="1200">
              <a:uFill>
                <a:solidFill/>
              </a:uFill>
            </a:endParaRPr>
          </a:p>
        </p:txBody>
      </p:sp>
      <p:pic>
        <p:nvPicPr>
          <p:cNvPr id="293" name="BSTminmax.pdf"/>
          <p:cNvPicPr/>
          <p:nvPr/>
        </p:nvPicPr>
        <p:blipFill>
          <a:blip r:embed="rId3">
            <a:extLst/>
          </a:blip>
          <a:srcRect l="12000" r="15250" b="18011"/>
          <a:stretch>
            <a:fillRect/>
          </a:stretch>
        </p:blipFill>
        <p:spPr>
          <a:xfrm>
            <a:off x="3937000" y="4203700"/>
            <a:ext cx="3695700" cy="2565400"/>
          </a:xfrm>
          <a:prstGeom prst="rect">
            <a:avLst/>
          </a:prstGeom>
          <a:ln w="12700">
            <a:round/>
          </a:ln>
        </p:spPr>
      </p:pic>
      <p:sp>
        <p:nvSpPr>
          <p:cNvPr id="294" name="Shape 294"/>
          <p:cNvSpPr/>
          <p:nvPr/>
        </p:nvSpPr>
        <p:spPr>
          <a:xfrm>
            <a:off x="3822700" y="4279900"/>
            <a:ext cx="304800" cy="812800"/>
          </a:xfrm>
          <a:prstGeom prst="rect">
            <a:avLst/>
          </a:prstGeom>
          <a:solidFill>
            <a:srgbClr val="FFFFFF"/>
          </a:solidFill>
          <a:ln w="12700">
            <a:round/>
          </a:ln>
        </p:spPr>
        <p:txBody>
          <a:bodyPr lIns="0" tIns="0" rIns="0" bIns="0"/>
          <a:lstStyle/>
          <a:p>
            <a:pPr marL="7224" marR="7224" lvl="0">
              <a:lnSpc>
                <a:spcPct val="120000"/>
              </a:lnSpc>
              <a:defRPr sz="2000"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defRPr>
            </a:pPr>
            <a:endParaRPr/>
          </a:p>
        </p:txBody>
      </p:sp>
      <p:sp>
        <p:nvSpPr>
          <p:cNvPr id="295" name="Shape 295"/>
          <p:cNvSpPr/>
          <p:nvPr/>
        </p:nvSpPr>
        <p:spPr>
          <a:xfrm>
            <a:off x="7543800" y="4025900"/>
            <a:ext cx="304800" cy="812800"/>
          </a:xfrm>
          <a:prstGeom prst="rect">
            <a:avLst/>
          </a:prstGeom>
          <a:solidFill>
            <a:srgbClr val="FFFFFF"/>
          </a:solidFill>
          <a:ln w="12700">
            <a:round/>
          </a:ln>
        </p:spPr>
        <p:txBody>
          <a:bodyPr lIns="0" tIns="0" rIns="0" bIns="0"/>
          <a:lstStyle/>
          <a:p>
            <a:pPr marL="7224" marR="7224" lvl="0">
              <a:lnSpc>
                <a:spcPct val="120000"/>
              </a:lnSpc>
              <a:defRPr sz="2000"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defRPr>
            </a:pPr>
            <a:endParaRPr/>
          </a:p>
        </p:txBody>
      </p:sp>
      <p:sp>
        <p:nvSpPr>
          <p:cNvPr id="296" name="Shape 296"/>
          <p:cNvSpPr/>
          <p:nvPr/>
        </p:nvSpPr>
        <p:spPr>
          <a:xfrm>
            <a:off x="4681728" y="6034694"/>
            <a:ext cx="1" cy="577414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97" name="Shape 297"/>
          <p:cNvSpPr/>
          <p:nvPr/>
        </p:nvSpPr>
        <p:spPr>
          <a:xfrm>
            <a:off x="4216400" y="6629400"/>
            <a:ext cx="923593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floor(D)</a:t>
            </a:r>
          </a:p>
        </p:txBody>
      </p:sp>
      <p:sp>
        <p:nvSpPr>
          <p:cNvPr id="298" name="Shape 298"/>
          <p:cNvSpPr/>
          <p:nvPr/>
        </p:nvSpPr>
        <p:spPr>
          <a:xfrm>
            <a:off x="6694871" y="5399592"/>
            <a:ext cx="547139" cy="240280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7200900" y="5613400"/>
            <a:ext cx="1110160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ceiling(Q)</a:t>
            </a:r>
          </a:p>
        </p:txBody>
      </p:sp>
      <p:sp>
        <p:nvSpPr>
          <p:cNvPr id="300" name="Shape 300"/>
          <p:cNvSpPr/>
          <p:nvPr/>
        </p:nvSpPr>
        <p:spPr>
          <a:xfrm flipH="1" flipV="1">
            <a:off x="4439289" y="4296228"/>
            <a:ext cx="534187" cy="351972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01" name="Shape 301"/>
          <p:cNvSpPr/>
          <p:nvPr/>
        </p:nvSpPr>
        <p:spPr>
          <a:xfrm>
            <a:off x="3467100" y="3949700"/>
            <a:ext cx="918235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floor(G)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Case 1.  </a:t>
            </a:r>
            <a: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  <a:t>[</a:t>
            </a:r>
            <a:r>
              <a:rPr sz="2400" i="1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  <a:t> equals the key in the node]</a:t>
            </a:r>
            <a:b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</a:br>
            <a:r>
              <a:rPr sz="2400">
                <a:uFill>
                  <a:solidFill/>
                </a:uFill>
              </a:rPr>
              <a:t>The floor of </a:t>
            </a:r>
            <a:r>
              <a:rPr sz="2400" i="1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sz="2400">
                <a:uFill>
                  <a:solidFill/>
                </a:uFill>
              </a:rPr>
              <a:t> is </a:t>
            </a:r>
            <a:r>
              <a:rPr sz="2400" i="1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sz="2400">
                <a:uFill>
                  <a:solidFill/>
                </a:uFill>
              </a:rPr>
              <a:t>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br>
              <a:rPr sz="2400">
                <a:uFill>
                  <a:solidFill/>
                </a:uFill>
              </a:rPr>
            </a:b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Case 2.  </a:t>
            </a:r>
            <a: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  <a:t>[</a:t>
            </a:r>
            <a:r>
              <a:rPr sz="2400" i="1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  <a:t> is less than the key in the node]</a:t>
            </a:r>
            <a:b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</a:br>
            <a:r>
              <a:rPr sz="2400">
                <a:uFill>
                  <a:solidFill/>
                </a:uFill>
              </a:rPr>
              <a:t>The floor of </a:t>
            </a:r>
            <a:r>
              <a:rPr sz="2400" i="1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sz="2400">
                <a:uFill>
                  <a:solidFill/>
                </a:uFill>
              </a:rPr>
              <a:t> is in the left subtree.</a:t>
            </a: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b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</a:b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Case 3.  </a:t>
            </a:r>
            <a: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  <a:t>[</a:t>
            </a:r>
            <a:r>
              <a:rPr sz="2400" i="1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  <a:t> is greater than the key in the node]</a:t>
            </a:r>
            <a:br>
              <a:rPr sz="2400">
                <a:solidFill>
                  <a:srgbClr val="606060"/>
                </a:solidFill>
                <a:uFill>
                  <a:solidFill>
                    <a:srgbClr val="0048AA"/>
                  </a:solidFill>
                </a:uFill>
              </a:rPr>
            </a:br>
            <a:r>
              <a:rPr sz="2400">
                <a:uFill>
                  <a:solidFill/>
                </a:uFill>
              </a:rPr>
              <a:t>The floor of </a:t>
            </a:r>
            <a:r>
              <a:rPr sz="2400" i="1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sz="2400">
                <a:uFill>
                  <a:solidFill/>
                </a:uFill>
              </a:rPr>
              <a:t> is in the right subtree</a:t>
            </a:r>
            <a:br>
              <a:rPr sz="2400">
                <a:uFill>
                  <a:solidFill/>
                </a:uFill>
              </a:rPr>
            </a:br>
            <a:r>
              <a:rPr sz="2400">
                <a:uFill>
                  <a:solidFill/>
                </a:uFill>
              </a:rPr>
              <a:t>(if there is any key </a:t>
            </a:r>
            <a:r>
              <a:rPr sz="2400">
                <a:uFill>
                  <a:solidFill/>
                </a:uFill>
                <a:latin typeface="Times Roman"/>
                <a:ea typeface="Times Roman"/>
                <a:cs typeface="Times Roman"/>
                <a:sym typeface="Times Roman"/>
              </a:rPr>
              <a:t>≤</a:t>
            </a:r>
            <a:r>
              <a:rPr sz="2400">
                <a:uFill>
                  <a:solidFill/>
                </a:uFill>
              </a:rPr>
              <a:t> </a:t>
            </a:r>
            <a:r>
              <a:rPr sz="2400" i="1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sz="2400">
                <a:uFill>
                  <a:solidFill/>
                </a:uFill>
              </a:rPr>
              <a:t> in right subtree);</a:t>
            </a:r>
            <a:br>
              <a:rPr sz="2400">
                <a:uFill>
                  <a:solidFill/>
                </a:uFill>
              </a:rPr>
            </a:br>
            <a:r>
              <a:rPr sz="2400">
                <a:uFill>
                  <a:solidFill/>
                </a:uFill>
              </a:rPr>
              <a:t>otherwise it is the key in the node.</a:t>
            </a:r>
          </a:p>
        </p:txBody>
      </p:sp>
      <p:sp>
        <p:nvSpPr>
          <p:cNvPr id="306" name="Shape 30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Computing the floor</a:t>
            </a:r>
          </a:p>
        </p:txBody>
      </p:sp>
      <p:sp>
        <p:nvSpPr>
          <p:cNvPr id="307" name="Shape 307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45</a:t>
            </a:fld>
            <a:endParaRPr sz="120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763" y="406400"/>
            <a:ext cx="4505325" cy="894397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5" grpId="1" build="p" animBg="1" advAuto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Computing the floor</a:t>
            </a:r>
          </a:p>
        </p:txBody>
      </p:sp>
      <p:sp>
        <p:nvSpPr>
          <p:cNvPr id="315" name="Shape 315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46</a:t>
            </a:fld>
            <a:endParaRPr sz="1200">
              <a:uFill>
                <a:solidFill/>
              </a:uFill>
            </a:endParaRPr>
          </a:p>
        </p:txBody>
      </p:sp>
      <p:sp>
        <p:nvSpPr>
          <p:cNvPr id="316" name="Shape 316"/>
          <p:cNvSpPr/>
          <p:nvPr/>
        </p:nvSpPr>
        <p:spPr>
          <a:xfrm>
            <a:off x="812800" y="1828800"/>
            <a:ext cx="6426200" cy="7767320"/>
          </a:xfrm>
          <a:prstGeom prst="rect">
            <a:avLst/>
          </a:prstGeom>
          <a:solidFill>
            <a:srgbClr val="CBCBCB"/>
          </a:solidFill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public Key floor(Key key)</a:t>
            </a:r>
            <a:b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</a:b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{  </a:t>
            </a:r>
            <a:b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</a:b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Node x = floor(root, key);</a:t>
            </a:r>
            <a:b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</a:b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if (x == null) return null;</a:t>
            </a:r>
            <a:b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</a:b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return </a:t>
            </a:r>
            <a:r>
              <a:rPr dirty="0" err="1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x.key</a:t>
            </a: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;</a:t>
            </a:r>
            <a:b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</a:b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}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private Node floor(Node x, Key key)</a:t>
            </a:r>
            <a:b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</a:b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{  </a:t>
            </a:r>
            <a:b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</a:b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if (x == null) return null;</a:t>
            </a:r>
            <a:b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</a:b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</a:t>
            </a:r>
            <a:r>
              <a:rPr dirty="0" err="1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int</a:t>
            </a: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</a:t>
            </a:r>
            <a:r>
              <a:rPr dirty="0" err="1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cmp</a:t>
            </a: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= </a:t>
            </a:r>
            <a:r>
              <a:rPr dirty="0" err="1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key.compareTo</a:t>
            </a: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(</a:t>
            </a:r>
            <a:r>
              <a:rPr dirty="0" err="1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x.key</a:t>
            </a: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 dirty="0"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if (</a:t>
            </a:r>
            <a:r>
              <a:rPr dirty="0" err="1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cmp</a:t>
            </a: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== 0) return x;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 dirty="0"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if (</a:t>
            </a:r>
            <a:r>
              <a:rPr dirty="0" err="1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cmp</a:t>
            </a: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&lt; 0)  return floor(</a:t>
            </a:r>
            <a:r>
              <a:rPr dirty="0" err="1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x.left</a:t>
            </a: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, key);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 dirty="0"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Node t = floor(</a:t>
            </a:r>
            <a:r>
              <a:rPr dirty="0" err="1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x.right</a:t>
            </a: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, key);</a:t>
            </a:r>
            <a:b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</a:b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if (t != null) return t;</a:t>
            </a:r>
            <a:b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</a:b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else           return x;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 dirty="0"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dirty="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}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9763" y="406400"/>
            <a:ext cx="4505325" cy="89439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Q.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 How to implement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rank()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and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select()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efficiently? 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br>
              <a:rPr sz="2400">
                <a:uFill>
                  <a:solidFill>
                    <a:srgbClr val="0048AA"/>
                  </a:solidFill>
                </a:uFill>
              </a:rPr>
            </a:b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A.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  In each node, we store the number of nodes in the subtree rooted at that node; to implement </a:t>
            </a:r>
            <a:r>
              <a:rPr sz="2000">
                <a:uFill>
                  <a:solidFill>
                    <a:srgbClr val="0048AA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size()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, return the count at the root.</a:t>
            </a:r>
          </a:p>
        </p:txBody>
      </p:sp>
      <p:sp>
        <p:nvSpPr>
          <p:cNvPr id="320" name="Shape 320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47</a:t>
            </a:fld>
            <a:endParaRPr sz="1200">
              <a:uFill>
                <a:solidFill/>
              </a:uFill>
            </a:endParaRPr>
          </a:p>
        </p:txBody>
      </p:sp>
      <p:sp>
        <p:nvSpPr>
          <p:cNvPr id="321" name="Shape 3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Rank and select</a:t>
            </a:r>
          </a:p>
        </p:txBody>
      </p:sp>
      <p:pic>
        <p:nvPicPr>
          <p:cNvPr id="322" name="BSTwithNodeCount.pdf"/>
          <p:cNvPicPr/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4491480" y="4315112"/>
            <a:ext cx="3761928" cy="2708566"/>
          </a:xfrm>
          <a:prstGeom prst="rect">
            <a:avLst/>
          </a:prstGeom>
          <a:ln w="12700">
            <a:rou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" grpId="1" build="p" animBg="1" advAuto="0"/>
      <p:bldP spid="322" grpId="2" animBg="1" advAuto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>
            <a:spLocks noGrp="1"/>
          </p:cNvSpPr>
          <p:nvPr>
            <p:ph type="body" idx="1"/>
          </p:nvPr>
        </p:nvSpPr>
        <p:spPr>
          <a:xfrm>
            <a:off x="812800" y="1460500"/>
            <a:ext cx="11379200" cy="8128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>
                  <a:srgbClr val="0048AA"/>
                </a:solidFill>
              </a:uFill>
            </a:endParaRPr>
          </a:p>
        </p:txBody>
      </p:sp>
      <p:sp>
        <p:nvSpPr>
          <p:cNvPr id="325" name="Shape 325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48</a:t>
            </a:fld>
            <a:endParaRPr sz="1200">
              <a:uFill>
                <a:solidFill/>
              </a:uFill>
            </a:endParaRPr>
          </a:p>
        </p:txBody>
      </p:sp>
      <p:sp>
        <p:nvSpPr>
          <p:cNvPr id="326" name="Shape 3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BST implementation:  subtree counts</a:t>
            </a:r>
          </a:p>
        </p:txBody>
      </p:sp>
      <p:sp>
        <p:nvSpPr>
          <p:cNvPr id="327" name="Shape 327"/>
          <p:cNvSpPr/>
          <p:nvPr/>
        </p:nvSpPr>
        <p:spPr>
          <a:xfrm>
            <a:off x="1854200" y="5600700"/>
            <a:ext cx="9791700" cy="4378960"/>
          </a:xfrm>
          <a:prstGeom prst="rect">
            <a:avLst/>
          </a:prstGeom>
          <a:solidFill>
            <a:srgbClr val="CBCBCB"/>
          </a:solidFill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private Node put(Node x, Key key, Value val)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{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if (x == null) return new Node(key, val, </a:t>
            </a:r>
            <a:r>
              <a:rPr sz="20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1</a:t>
            </a: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int cmp = key.compareTo(x.key);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if      (cmp  &lt; 0) x.left  = put(x.left,  key, val);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else if (cmp  &gt; 0) x.right = put(x.right, key, val);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else </a:t>
            </a:r>
            <a:r>
              <a:rPr sz="2000">
                <a:solidFill>
                  <a:srgbClr val="929292"/>
                </a:solidFill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if (cmp == 0)</a:t>
            </a: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x.val = val;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x.count = 1 + size(x.left) + size(x.right);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return x;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}</a:t>
            </a:r>
          </a:p>
        </p:txBody>
      </p:sp>
      <p:grpSp>
        <p:nvGrpSpPr>
          <p:cNvPr id="331" name="Group 331"/>
          <p:cNvGrpSpPr/>
          <p:nvPr/>
        </p:nvGrpSpPr>
        <p:grpSpPr>
          <a:xfrm>
            <a:off x="1231900" y="1371600"/>
            <a:ext cx="5942871" cy="3860800"/>
            <a:chOff x="0" y="0"/>
            <a:chExt cx="5942870" cy="3860799"/>
          </a:xfrm>
        </p:grpSpPr>
        <p:sp>
          <p:nvSpPr>
            <p:cNvPr id="328" name="Shape 328"/>
            <p:cNvSpPr/>
            <p:nvPr/>
          </p:nvSpPr>
          <p:spPr>
            <a:xfrm>
              <a:off x="0" y="0"/>
              <a:ext cx="4318000" cy="3561080"/>
            </a:xfrm>
            <a:prstGeom prst="rect">
              <a:avLst/>
            </a:prstGeom>
            <a:solidFill>
              <a:srgbClr val="C0C0C0"/>
            </a:solidFill>
            <a:ln w="12700" cap="flat">
              <a:noFill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marL="0" marR="0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>
                      <a:srgbClr val="0433FF"/>
                    </a:solidFill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private class Node</a:t>
              </a:r>
            </a:p>
            <a:p>
              <a:pPr marL="0" marR="0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>
                      <a:srgbClr val="0433FF"/>
                    </a:solidFill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{</a:t>
              </a:r>
            </a:p>
            <a:p>
              <a:pPr marL="0" marR="0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>
                      <a:srgbClr val="0433FF"/>
                    </a:solidFill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 private Key key;</a:t>
              </a:r>
            </a:p>
            <a:p>
              <a:pPr marL="0" marR="0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>
                      <a:srgbClr val="0433FF"/>
                    </a:solidFill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 private Value val;</a:t>
              </a:r>
            </a:p>
            <a:p>
              <a:pPr marL="0" marR="0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>
                      <a:srgbClr val="0433FF"/>
                    </a:solidFill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 private Node left;</a:t>
              </a:r>
            </a:p>
            <a:p>
              <a:pPr marL="0" marR="0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>
                      <a:srgbClr val="0433FF"/>
                    </a:solidFill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 private Node right;</a:t>
              </a:r>
            </a:p>
            <a:p>
              <a:pPr marL="0" marR="0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>
                      <a:srgbClr val="0433FF"/>
                    </a:solidFill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 private int count;</a:t>
              </a:r>
            </a:p>
            <a:p>
              <a:pPr marL="0" marR="0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>
                      <a:srgbClr val="0433FF"/>
                    </a:solidFill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}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2959100" y="3530600"/>
              <a:ext cx="2983771" cy="3302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lnSpc>
                  <a:spcPct val="130000"/>
                </a:lnSpc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number of  nodes in subtree</a:t>
              </a:r>
            </a:p>
          </p:txBody>
        </p:sp>
        <p:sp>
          <p:nvSpPr>
            <p:cNvPr id="330" name="Shape 330"/>
            <p:cNvSpPr/>
            <p:nvPr/>
          </p:nvSpPr>
          <p:spPr>
            <a:xfrm>
              <a:off x="2726799" y="2707202"/>
              <a:ext cx="431377" cy="79203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335" name="Group 335"/>
          <p:cNvGrpSpPr/>
          <p:nvPr/>
        </p:nvGrpSpPr>
        <p:grpSpPr>
          <a:xfrm>
            <a:off x="6451600" y="1371600"/>
            <a:ext cx="5740400" cy="3561080"/>
            <a:chOff x="0" y="0"/>
            <a:chExt cx="5740400" cy="3561079"/>
          </a:xfrm>
        </p:grpSpPr>
        <p:sp>
          <p:nvSpPr>
            <p:cNvPr id="332" name="Shape 332"/>
            <p:cNvSpPr/>
            <p:nvPr/>
          </p:nvSpPr>
          <p:spPr>
            <a:xfrm>
              <a:off x="0" y="0"/>
              <a:ext cx="5740400" cy="3561080"/>
            </a:xfrm>
            <a:prstGeom prst="rect">
              <a:avLst/>
            </a:prstGeom>
            <a:solidFill>
              <a:srgbClr val="C0C0C0"/>
            </a:solidFill>
            <a:ln w="12700" cap="flat">
              <a:noFill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marL="7224" marR="7224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/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public int size()</a:t>
              </a:r>
            </a:p>
            <a:p>
              <a:pPr marL="7224" marR="7224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/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{  return size(root);  }</a:t>
              </a:r>
            </a:p>
            <a:p>
              <a:pPr marL="7224" marR="7224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endPara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endParaRPr>
            </a:p>
            <a:p>
              <a:pPr marL="7224" marR="7224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/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private int size(Node x)</a:t>
              </a:r>
            </a:p>
            <a:p>
              <a:pPr marL="7224" marR="7224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/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{</a:t>
              </a:r>
            </a:p>
            <a:p>
              <a:pPr marL="7224" marR="7224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/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   if (x == null) return 0;</a:t>
              </a:r>
            </a:p>
            <a:p>
              <a:pPr marL="7224" marR="7224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/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   return x.count;</a:t>
              </a:r>
            </a:p>
            <a:p>
              <a:pPr marL="7224" marR="7224" lvl="0">
                <a:lnSpc>
                  <a:spcPct val="14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000">
                  <a:uFill>
                    <a:solidFill/>
                  </a:uFill>
                  <a:latin typeface="Lucida Sans Typewriter Regular"/>
                  <a:ea typeface="Lucida Sans Typewriter Regular"/>
                  <a:cs typeface="Lucida Sans Typewriter Regular"/>
                  <a:sym typeface="Lucida Sans Typewriter Regular"/>
                </a:rPr>
                <a:t>  }</a:t>
              </a:r>
            </a:p>
          </p:txBody>
        </p:sp>
        <p:sp>
          <p:nvSpPr>
            <p:cNvPr id="333" name="Shape 333"/>
            <p:cNvSpPr/>
            <p:nvPr/>
          </p:nvSpPr>
          <p:spPr>
            <a:xfrm>
              <a:off x="3854753" y="2362200"/>
              <a:ext cx="1544504" cy="6273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ok to call</a:t>
              </a:r>
            </a:p>
            <a:p>
              <a:pPr lvl="0" algn="ctr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when x is null</a:t>
              </a:r>
            </a:p>
          </p:txBody>
        </p:sp>
        <p:sp>
          <p:nvSpPr>
            <p:cNvPr id="334" name="Shape 334"/>
            <p:cNvSpPr/>
            <p:nvPr/>
          </p:nvSpPr>
          <p:spPr>
            <a:xfrm>
              <a:off x="3124200" y="2260600"/>
              <a:ext cx="730902" cy="344095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338" name="Group 338"/>
          <p:cNvGrpSpPr/>
          <p:nvPr/>
        </p:nvGrpSpPr>
        <p:grpSpPr>
          <a:xfrm>
            <a:off x="9118600" y="5765800"/>
            <a:ext cx="2241740" cy="627380"/>
            <a:chOff x="0" y="0"/>
            <a:chExt cx="2241739" cy="627379"/>
          </a:xfrm>
        </p:grpSpPr>
        <p:sp>
          <p:nvSpPr>
            <p:cNvPr id="336" name="Shape 336"/>
            <p:cNvSpPr/>
            <p:nvPr/>
          </p:nvSpPr>
          <p:spPr>
            <a:xfrm>
              <a:off x="359297" y="0"/>
              <a:ext cx="1882443" cy="6273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initialize subtree</a:t>
              </a:r>
            </a:p>
            <a:p>
              <a:pPr lvl="0" algn="ctr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count to 1</a:t>
              </a:r>
            </a:p>
          </p:txBody>
        </p:sp>
        <p:sp>
          <p:nvSpPr>
            <p:cNvPr id="337" name="Shape 337"/>
            <p:cNvSpPr/>
            <p:nvPr/>
          </p:nvSpPr>
          <p:spPr>
            <a:xfrm flipV="1">
              <a:off x="0" y="366649"/>
              <a:ext cx="469695" cy="25565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" grpId="2" animBg="1" advAuto="0"/>
      <p:bldP spid="335" grpId="1" animBg="1" advAuto="0"/>
      <p:bldP spid="338" grpId="3" animBg="1" advAuto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49</a:t>
            </a:fld>
            <a:endParaRPr sz="1200">
              <a:uFill>
                <a:solidFill/>
              </a:uFill>
            </a:endParaRPr>
          </a:p>
        </p:txBody>
      </p:sp>
      <p:sp>
        <p:nvSpPr>
          <p:cNvPr id="343" name="Shape 3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Rank</a:t>
            </a:r>
          </a:p>
        </p:txBody>
      </p:sp>
      <p:sp>
        <p:nvSpPr>
          <p:cNvPr id="344" name="Shape 34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3F83"/>
                </a:solidFill>
                <a:uFill>
                  <a:solidFill>
                    <a:srgbClr val="003F83"/>
                  </a:solidFill>
                </a:uFill>
              </a:rPr>
              <a:t>Rank.  </a:t>
            </a:r>
            <a:r>
              <a:rPr sz="2400">
                <a:uFill>
                  <a:solidFill/>
                </a:uFill>
              </a:rPr>
              <a:t>How many keys </a:t>
            </a:r>
            <a:r>
              <a:rPr sz="2400">
                <a:uFill>
                  <a:solidFill/>
                </a:uFill>
                <a:latin typeface="Times Roman"/>
                <a:ea typeface="Times Roman"/>
                <a:cs typeface="Times Roman"/>
                <a:sym typeface="Times Roman"/>
              </a:rPr>
              <a:t>&lt;</a:t>
            </a:r>
            <a:r>
              <a:rPr sz="2400">
                <a:uFill>
                  <a:solidFill/>
                </a:uFill>
              </a:rPr>
              <a:t> </a:t>
            </a:r>
            <a:r>
              <a:rPr sz="2400" i="1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k </a:t>
            </a:r>
            <a:r>
              <a:rPr sz="2400">
                <a:uFill>
                  <a:solidFill/>
                </a:uFill>
              </a:rPr>
              <a:t>?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uFill>
                  <a:solidFill/>
                </a:uFill>
              </a:rPr>
              <a:t>Easy recursive algorithm (3 cases!)</a:t>
            </a:r>
          </a:p>
        </p:txBody>
      </p:sp>
      <p:sp>
        <p:nvSpPr>
          <p:cNvPr id="345" name="Shape 345"/>
          <p:cNvSpPr/>
          <p:nvPr/>
        </p:nvSpPr>
        <p:spPr>
          <a:xfrm>
            <a:off x="811671" y="4882726"/>
            <a:ext cx="10896601" cy="4787901"/>
          </a:xfrm>
          <a:prstGeom prst="rect">
            <a:avLst/>
          </a:prstGeom>
          <a:solidFill>
            <a:srgbClr val="C0C0C0"/>
          </a:solidFill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public int rank(Key key)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{  return rank(key, root);  }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 sz="2000"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private int rank(Key key, Node x)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{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if (x == null) return 0;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int cmp = key.compareTo(x.key);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if      (cmp  &lt; 0) return rank(key, x.left);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else if (cmp  &gt; 0) return 1 + size(x.left) + rank(key, x.right);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else </a:t>
            </a:r>
            <a:r>
              <a:rPr sz="2000">
                <a:solidFill>
                  <a:srgbClr val="929292"/>
                </a:solidFill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if (cmp == 0)</a:t>
            </a: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return size(x.left);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} </a:t>
            </a:r>
          </a:p>
        </p:txBody>
      </p:sp>
      <p:pic>
        <p:nvPicPr>
          <p:cNvPr id="346" name="BSTwithNodeCount.pdf"/>
          <p:cNvPicPr/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>
            <a:off x="8171883" y="1656194"/>
            <a:ext cx="3309730" cy="2382984"/>
          </a:xfrm>
          <a:prstGeom prst="rect">
            <a:avLst/>
          </a:prstGeom>
          <a:ln w="12700">
            <a:rou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5" grpId="1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Search.  </a:t>
            </a:r>
            <a:r>
              <a:rPr sz="2400">
                <a:uFill>
                  <a:solidFill/>
                </a:uFill>
              </a:rPr>
              <a:t>If less, go left; if greater, go right; if equal, search hit.</a:t>
            </a:r>
          </a:p>
        </p:txBody>
      </p:sp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5</a:t>
            </a:fld>
            <a:endParaRPr sz="1200">
              <a:uFill>
                <a:solidFill/>
              </a:uFill>
            </a:endParaRPr>
          </a:p>
        </p:txBody>
      </p:sp>
      <p:sp>
        <p:nvSpPr>
          <p:cNvPr id="109" name="Shape 10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134" name="Group 134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110" name="Shape 110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125" name="Shape 125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126" name="Shape 126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A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C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129" name="Shape 129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E</a:t>
              </a:r>
            </a:p>
          </p:txBody>
        </p:sp>
        <p:sp>
          <p:nvSpPr>
            <p:cNvPr id="130" name="Shape 130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135" name="Shape 135"/>
          <p:cNvSpPr/>
          <p:nvPr/>
        </p:nvSpPr>
        <p:spPr>
          <a:xfrm>
            <a:off x="3784599" y="49910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H</a:t>
            </a:r>
          </a:p>
        </p:txBody>
      </p:sp>
      <p:grpSp>
        <p:nvGrpSpPr>
          <p:cNvPr id="138" name="Group 138"/>
          <p:cNvGrpSpPr/>
          <p:nvPr/>
        </p:nvGrpSpPr>
        <p:grpSpPr>
          <a:xfrm>
            <a:off x="3650006" y="3733800"/>
            <a:ext cx="1910919" cy="1106980"/>
            <a:chOff x="0" y="0"/>
            <a:chExt cx="1910917" cy="1106979"/>
          </a:xfrm>
        </p:grpSpPr>
        <p:sp>
          <p:nvSpPr>
            <p:cNvPr id="136" name="Shape 136"/>
            <p:cNvSpPr/>
            <p:nvPr/>
          </p:nvSpPr>
          <p:spPr>
            <a:xfrm>
              <a:off x="0" y="0"/>
              <a:ext cx="1910918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compare H and E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(go right)</a:t>
              </a:r>
            </a:p>
          </p:txBody>
        </p:sp>
        <p:sp>
          <p:nvSpPr>
            <p:cNvPr id="137" name="Shape 137"/>
            <p:cNvSpPr/>
            <p:nvPr/>
          </p:nvSpPr>
          <p:spPr>
            <a:xfrm flipV="1">
              <a:off x="957104" y="617784"/>
              <a:ext cx="1" cy="489196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39" name="Shape 139"/>
          <p:cNvSpPr/>
          <p:nvPr/>
        </p:nvSpPr>
        <p:spPr>
          <a:xfrm>
            <a:off x="927100" y="3213100"/>
            <a:ext cx="3236134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successful search for H</a:t>
            </a:r>
          </a:p>
        </p:txBody>
      </p:sp>
      <p:sp>
        <p:nvSpPr>
          <p:cNvPr id="140" name="Shape 140"/>
          <p:cNvSpPr/>
          <p:nvPr/>
        </p:nvSpPr>
        <p:spPr>
          <a:xfrm>
            <a:off x="4381499" y="49911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8091752"/>
      </p:ext>
    </p:extLst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0" animBg="1" advAuto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3F83"/>
                </a:solidFill>
                <a:uFill>
                  <a:solidFill>
                    <a:srgbClr val="0048AA"/>
                  </a:solidFill>
                </a:uFill>
              </a:rPr>
              <a:t>Select.  </a:t>
            </a:r>
            <a:r>
              <a:rPr sz="2400">
                <a:uFill>
                  <a:solidFill>
                    <a:srgbClr val="0048AA"/>
                  </a:solidFill>
                </a:uFill>
              </a:rPr>
              <a:t>Key of given rank.</a:t>
            </a:r>
          </a:p>
        </p:txBody>
      </p:sp>
      <p:sp>
        <p:nvSpPr>
          <p:cNvPr id="351" name="Shape 3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Selection</a:t>
            </a:r>
          </a:p>
        </p:txBody>
      </p:sp>
      <p:sp>
        <p:nvSpPr>
          <p:cNvPr id="352" name="Shape 352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50</a:t>
            </a:fld>
            <a:endParaRPr sz="1200">
              <a:uFill>
                <a:solidFill/>
              </a:uFill>
            </a:endParaRPr>
          </a:p>
        </p:txBody>
      </p:sp>
      <p:sp>
        <p:nvSpPr>
          <p:cNvPr id="353" name="Shape 353"/>
          <p:cNvSpPr/>
          <p:nvPr/>
        </p:nvSpPr>
        <p:spPr>
          <a:xfrm>
            <a:off x="825500" y="2578100"/>
            <a:ext cx="6235700" cy="7007861"/>
          </a:xfrm>
          <a:prstGeom prst="rect">
            <a:avLst/>
          </a:prstGeom>
          <a:solidFill>
            <a:srgbClr val="CBCBCB"/>
          </a:solidFill>
          <a:ln w="12700">
            <a:round/>
          </a:ln>
          <a:effectLst>
            <a:outerShdw blurRad="127000" dist="76200" dir="2700000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public Key select(int k)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{   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if (k &lt; 0) return null;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if (k &gt;= size()) return null;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Node x = select(root, k);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return x.key;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} 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endParaRPr sz="2000"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private Node select(Node x, int k) 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{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if (x == null) return null; 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int t = size(x.left); 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if      (t  &gt; k)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return select(x.left,  k);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else if (t  &lt; k)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return select(x.right, k-t-1);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else </a:t>
            </a:r>
            <a:r>
              <a:rPr sz="2000">
                <a:solidFill>
                  <a:srgbClr val="929292"/>
                </a:solidFill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if (t == k)</a:t>
            </a: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return x; </a:t>
            </a:r>
          </a:p>
          <a:p>
            <a:pPr marL="7224" marR="7224" lvl="0">
              <a:lnSpc>
                <a:spcPct val="12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} </a:t>
            </a:r>
          </a:p>
        </p:txBody>
      </p:sp>
      <p:pic>
        <p:nvPicPr>
          <p:cNvPr id="354" name="BSTselect.pdf"/>
          <p:cNvPicPr/>
          <p:nvPr/>
        </p:nvPicPr>
        <p:blipFill>
          <a:blip r:embed="rId2">
            <a:extLst/>
          </a:blip>
          <a:srcRect b="3456"/>
          <a:stretch>
            <a:fillRect/>
          </a:stretch>
        </p:blipFill>
        <p:spPr>
          <a:xfrm>
            <a:off x="8235887" y="1329176"/>
            <a:ext cx="3771692" cy="8122960"/>
          </a:xfrm>
          <a:prstGeom prst="rect">
            <a:avLst/>
          </a:prstGeom>
          <a:ln w="12700">
            <a:round/>
          </a:ln>
        </p:spPr>
      </p:pic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Traverse left subtree.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Enqueue key.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Traverse right subtree.</a:t>
            </a:r>
          </a:p>
          <a:p>
            <a:pPr lvl="1">
              <a:defRPr sz="1800">
                <a:uFillTx/>
              </a:defRPr>
            </a:pPr>
            <a:endParaRPr sz="24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endParaRPr sz="24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endParaRPr sz="24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endParaRPr sz="24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endParaRPr sz="24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endParaRPr sz="24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endParaRPr sz="24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endParaRPr sz="24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endParaRPr sz="2400">
              <a:uFill>
                <a:solidFill/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400">
              <a:solidFill>
                <a:srgbClr val="005493"/>
              </a:solidFill>
              <a:uFill>
                <a:solidFill>
                  <a:srgbClr val="0048AA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Property.  </a:t>
            </a:r>
            <a:r>
              <a:rPr sz="2400">
                <a:uFill>
                  <a:solidFill/>
                </a:uFill>
              </a:rPr>
              <a:t>Inorder traversal of a BST yields keys in ascending order.</a:t>
            </a:r>
          </a:p>
        </p:txBody>
      </p:sp>
      <p:pic>
        <p:nvPicPr>
          <p:cNvPr id="357" name="BSTrecursiveTraverseForAlgs4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32591" y="3460057"/>
            <a:ext cx="4794098" cy="3759578"/>
          </a:xfrm>
          <a:prstGeom prst="rect">
            <a:avLst/>
          </a:prstGeom>
          <a:ln w="12700">
            <a:round/>
          </a:ln>
        </p:spPr>
      </p:pic>
      <p:sp>
        <p:nvSpPr>
          <p:cNvPr id="358" name="Shape 3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Inorder traversal</a:t>
            </a:r>
          </a:p>
        </p:txBody>
      </p:sp>
      <p:sp>
        <p:nvSpPr>
          <p:cNvPr id="359" name="Shape 359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51</a:t>
            </a:fld>
            <a:endParaRPr sz="1200">
              <a:uFill>
                <a:solidFill/>
              </a:uFill>
            </a:endParaRPr>
          </a:p>
        </p:txBody>
      </p:sp>
      <p:sp>
        <p:nvSpPr>
          <p:cNvPr id="360" name="Shape 360"/>
          <p:cNvSpPr/>
          <p:nvPr/>
        </p:nvSpPr>
        <p:spPr>
          <a:xfrm>
            <a:off x="939800" y="3276600"/>
            <a:ext cx="6273800" cy="5527040"/>
          </a:xfrm>
          <a:prstGeom prst="rect">
            <a:avLst/>
          </a:prstGeom>
          <a:solidFill>
            <a:srgbClr val="CBCBCB"/>
          </a:solidFill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public Iterable&lt;Key&gt; keys()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{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Queue&lt;Key&gt; q = new Queue&lt;Key&gt;();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inorder(root, q);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return q;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}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private void inorder(Node x, Queue&lt;Key&gt; q)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{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if (x == null) return;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inorder(x.left, q);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q.enqueue(x.key);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inorder(x.right, q);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}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2" build="p" animBg="1" advAuto="0"/>
      <p:bldP spid="357" grpId="3" animBg="1" advAuto="0"/>
      <p:bldP spid="360" grpId="1" animBg="1" advAuto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Traverse left subtree.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Enqueue key.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Traverse right subtree.</a:t>
            </a:r>
          </a:p>
        </p:txBody>
      </p:sp>
      <p:sp>
        <p:nvSpPr>
          <p:cNvPr id="365" name="Shape 3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Inorder traversal</a:t>
            </a:r>
          </a:p>
        </p:txBody>
      </p:sp>
      <p:sp>
        <p:nvSpPr>
          <p:cNvPr id="366" name="Shape 366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52</a:t>
            </a:fld>
            <a:endParaRPr sz="1200">
              <a:uFill>
                <a:solidFill/>
              </a:uFill>
            </a:endParaRPr>
          </a:p>
        </p:txBody>
      </p:sp>
      <p:sp>
        <p:nvSpPr>
          <p:cNvPr id="367" name="Shape 367"/>
          <p:cNvSpPr/>
          <p:nvPr/>
        </p:nvSpPr>
        <p:spPr>
          <a:xfrm>
            <a:off x="5969000" y="8928100"/>
            <a:ext cx="2286000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uFillTx/>
              </a:defRPr>
            </a:pPr>
            <a:r>
              <a:rPr sz="1600" b="1">
                <a:uFill>
                  <a:solidFill/>
                </a:uFill>
              </a:rPr>
              <a:t>function call stack</a:t>
            </a:r>
          </a:p>
        </p:txBody>
      </p:sp>
      <p:sp>
        <p:nvSpPr>
          <p:cNvPr id="368" name="Shape 368"/>
          <p:cNvSpPr/>
          <p:nvPr/>
        </p:nvSpPr>
        <p:spPr>
          <a:xfrm>
            <a:off x="1054100" y="3429000"/>
            <a:ext cx="3416300" cy="6273800"/>
          </a:xfrm>
          <a:prstGeom prst="rect">
            <a:avLst/>
          </a:prstGeom>
          <a:solidFill>
            <a:srgbClr val="CBCBCB"/>
          </a:solidFill>
          <a:ln w="12700">
            <a:round/>
          </a:ln>
          <a:effectLst>
            <a:outerShdw blurRad="127000" dist="76200" dir="2700000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inorder(S)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inorder(E)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inorder(A)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enqueue A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inorder(C)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  enqueue C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enqueue E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inorder(R)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inorder(H)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  enqueue H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  inorder(M)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    enqueue M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  enqueue R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enqueue S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inorder(X)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   enqueue X</a:t>
            </a:r>
          </a:p>
        </p:txBody>
      </p:sp>
      <p:sp>
        <p:nvSpPr>
          <p:cNvPr id="369" name="Shape 369"/>
          <p:cNvSpPr/>
          <p:nvPr/>
        </p:nvSpPr>
        <p:spPr>
          <a:xfrm>
            <a:off x="4826000" y="3429000"/>
            <a:ext cx="863600" cy="6273800"/>
          </a:xfrm>
          <a:prstGeom prst="rect">
            <a:avLst/>
          </a:prstGeom>
          <a:solidFill>
            <a:srgbClr val="CBCBCB"/>
          </a:solidFill>
          <a:ln w="12700">
            <a:round/>
          </a:ln>
          <a:effectLst>
            <a:outerShdw blurRad="127000" dist="76200" dir="2700000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A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C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E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H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M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R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S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 X</a:t>
            </a:r>
          </a:p>
        </p:txBody>
      </p:sp>
      <p:sp>
        <p:nvSpPr>
          <p:cNvPr id="370" name="Shape 370"/>
          <p:cNvSpPr/>
          <p:nvPr/>
        </p:nvSpPr>
        <p:spPr>
          <a:xfrm>
            <a:off x="6045200" y="3441700"/>
            <a:ext cx="1778000" cy="6273800"/>
          </a:xfrm>
          <a:prstGeom prst="rect">
            <a:avLst/>
          </a:prstGeom>
          <a:solidFill>
            <a:srgbClr val="CBCBCB"/>
          </a:solidFill>
          <a:ln w="12700">
            <a:round/>
          </a:ln>
          <a:effectLst>
            <a:outerShdw blurRad="127000" dist="76200" dir="2700000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S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S E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S E A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S E A C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S E R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S E R H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S E R H M</a:t>
            </a: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endParaRPr>
              <a:uFill>
                <a:solidFill/>
              </a:uFill>
              <a:latin typeface="Lucida Sans Typewriter Regular"/>
              <a:ea typeface="Lucida Sans Typewriter Regular"/>
              <a:cs typeface="Lucida Sans Typewriter Regular"/>
              <a:sym typeface="Lucida Sans Typewriter Regular"/>
            </a:endParaRPr>
          </a:p>
          <a:p>
            <a:pPr marL="7224" marR="7224" lvl="0">
              <a:lnSpc>
                <a:spcPct val="14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>
                <a:uFill>
                  <a:solidFill/>
                </a:uFill>
                <a:latin typeface="Lucida Sans Typewriter Regular"/>
                <a:ea typeface="Lucida Sans Typewriter Regular"/>
                <a:cs typeface="Lucida Sans Typewriter Regular"/>
                <a:sym typeface="Lucida Sans Typewriter Regular"/>
              </a:rPr>
              <a:t>S X</a:t>
            </a:r>
          </a:p>
        </p:txBody>
      </p:sp>
      <p:sp>
        <p:nvSpPr>
          <p:cNvPr id="371" name="Shape 371"/>
          <p:cNvSpPr/>
          <p:nvPr/>
        </p:nvSpPr>
        <p:spPr>
          <a:xfrm>
            <a:off x="4787900" y="8928100"/>
            <a:ext cx="901700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uFillTx/>
              </a:defRPr>
            </a:pPr>
            <a:r>
              <a:rPr sz="1600" b="1">
                <a:uFill>
                  <a:solidFill/>
                </a:uFill>
              </a:rPr>
              <a:t>queue</a:t>
            </a:r>
          </a:p>
        </p:txBody>
      </p:sp>
      <p:sp>
        <p:nvSpPr>
          <p:cNvPr id="372" name="Shape 372"/>
          <p:cNvSpPr/>
          <p:nvPr/>
        </p:nvSpPr>
        <p:spPr>
          <a:xfrm>
            <a:off x="977900" y="8902700"/>
            <a:ext cx="3416300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uFillTx/>
              </a:defRPr>
            </a:pPr>
            <a:r>
              <a:rPr sz="1600" b="1">
                <a:uFill>
                  <a:solidFill/>
                </a:uFill>
              </a:rPr>
              <a:t>recursive calls</a:t>
            </a:r>
          </a:p>
        </p:txBody>
      </p:sp>
      <p:pic>
        <p:nvPicPr>
          <p:cNvPr id="373" name="BSTinorder.pdf"/>
          <p:cNvPicPr/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8669511" y="4035540"/>
            <a:ext cx="3510718" cy="2962160"/>
          </a:xfrm>
          <a:prstGeom prst="rect">
            <a:avLst/>
          </a:prstGeom>
          <a:ln w="12700">
            <a:round/>
          </a:ln>
        </p:spPr>
      </p:pic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53</a:t>
            </a:fld>
            <a:endParaRPr sz="1200">
              <a:uFill>
                <a:solidFill/>
              </a:uFill>
            </a:endParaRPr>
          </a:p>
        </p:txBody>
      </p:sp>
      <p:sp>
        <p:nvSpPr>
          <p:cNvPr id="376" name="Shape 37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BST:  ordered symbol table operations summary</a:t>
            </a:r>
          </a:p>
        </p:txBody>
      </p:sp>
      <p:graphicFrame>
        <p:nvGraphicFramePr>
          <p:cNvPr id="377" name="Table 377"/>
          <p:cNvGraphicFramePr/>
          <p:nvPr>
            <p:extLst>
              <p:ext uri="{D42A27DB-BD31-4B8C-83A1-F6EECF244321}">
                <p14:modId xmlns:p14="http://schemas.microsoft.com/office/powerpoint/2010/main" val="3647085242"/>
              </p:ext>
            </p:extLst>
          </p:nvPr>
        </p:nvGraphicFramePr>
        <p:xfrm>
          <a:off x="802219" y="1842623"/>
          <a:ext cx="7886697" cy="6393117"/>
        </p:xfrm>
        <a:graphic>
          <a:graphicData uri="http://schemas.openxmlformats.org/drawingml/2006/table">
            <a:tbl>
              <a:tblPr firstRow="1" firstCol="1">
                <a:tableStyleId>{8F44A2F1-9E1F-4B54-A3A2-5F16C0AD49E2}</a:tableStyleId>
              </a:tblPr>
              <a:tblGrid>
                <a:gridCol w="23470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65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65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65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7931"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/>
                      </a:pPr>
                      <a:endParaRPr/>
                    </a:p>
                  </a:txBody>
                  <a:tcPr marL="50800" marR="50800" marT="50800" marB="50800" anchor="ctr" horzOverflow="overflow">
                    <a:lnL w="28575">
                      <a:miter lim="400000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lang="en-US" dirty="0"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S</a:t>
                      </a:r>
                      <a:r>
                        <a:rPr dirty="0"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equential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 </a:t>
                      </a:r>
                      <a:r>
                        <a:rPr dirty="0"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search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lang="en-US" dirty="0"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B</a:t>
                      </a:r>
                      <a:r>
                        <a:rPr dirty="0"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inary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 </a:t>
                      </a:r>
                      <a:r>
                        <a:rPr dirty="0"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search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/>
                          </a:uFill>
                        </a:rPr>
                        <a:t>BST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8661">
                <a:tc>
                  <a:txBody>
                    <a:bodyPr/>
                    <a:lstStyle/>
                    <a:p>
                      <a:pPr marL="57799" marR="57799" lvl="0" defTabSz="1295400">
                        <a:lnSpc>
                          <a:spcPct val="150000"/>
                        </a:lnSpc>
                        <a:tabLst>
                          <a:tab pos="800100" algn="l"/>
                        </a:tabLst>
                        <a:defRPr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>
                              <a:srgbClr val="0048AA"/>
                            </a:solidFill>
                          </a:uFill>
                        </a:rPr>
                        <a:t>search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h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8661">
                <a:tc>
                  <a:txBody>
                    <a:bodyPr/>
                    <a:lstStyle/>
                    <a:p>
                      <a:pPr marL="57799" marR="57799" lvl="0" defTabSz="1295400">
                        <a:lnSpc>
                          <a:spcPct val="150000"/>
                        </a:lnSpc>
                        <a:tabLst>
                          <a:tab pos="800100" algn="l"/>
                        </a:tabLst>
                        <a:defRPr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>
                              <a:srgbClr val="0048AA"/>
                            </a:solidFill>
                          </a:uFill>
                        </a:rPr>
                        <a:t>insert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h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8661">
                <a:tc>
                  <a:txBody>
                    <a:bodyPr/>
                    <a:lstStyle/>
                    <a:p>
                      <a:pPr marL="57799" marR="57799" lvl="0" defTabSz="1295400">
                        <a:lnSpc>
                          <a:spcPct val="150000"/>
                        </a:lnSpc>
                        <a:tabLst>
                          <a:tab pos="800100" algn="l"/>
                        </a:tabLst>
                        <a:defRPr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>
                              <a:srgbClr val="0048AA"/>
                            </a:solidFill>
                          </a:uFill>
                        </a:rPr>
                        <a:t>min / max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h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8661">
                <a:tc>
                  <a:txBody>
                    <a:bodyPr/>
                    <a:lstStyle/>
                    <a:p>
                      <a:pPr marL="57799" marR="57799" lvl="0" defTabSz="1295400">
                        <a:lnSpc>
                          <a:spcPct val="150000"/>
                        </a:lnSpc>
                        <a:tabLst>
                          <a:tab pos="800100" algn="l"/>
                        </a:tabLst>
                        <a:defRPr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>
                              <a:srgbClr val="0048AA"/>
                            </a:solidFill>
                          </a:uFill>
                        </a:rPr>
                        <a:t>floor / ceiling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h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8661">
                <a:tc>
                  <a:txBody>
                    <a:bodyPr/>
                    <a:lstStyle/>
                    <a:p>
                      <a:pPr marL="57799" marR="57799" lvl="0" defTabSz="1295400">
                        <a:lnSpc>
                          <a:spcPct val="150000"/>
                        </a:lnSpc>
                        <a:tabLst>
                          <a:tab pos="800100" algn="l"/>
                        </a:tabLst>
                        <a:defRPr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>
                              <a:srgbClr val="0048AA"/>
                            </a:solidFill>
                          </a:uFill>
                        </a:rPr>
                        <a:t>rank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h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8661">
                <a:tc>
                  <a:txBody>
                    <a:bodyPr/>
                    <a:lstStyle/>
                    <a:p>
                      <a:pPr marL="57799" marR="57799" lvl="0" defTabSz="1295400">
                        <a:lnSpc>
                          <a:spcPct val="150000"/>
                        </a:lnSpc>
                        <a:tabLst>
                          <a:tab pos="800100" algn="l"/>
                        </a:tabLst>
                        <a:defRPr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>
                              <a:srgbClr val="0048AA"/>
                            </a:solidFill>
                          </a:uFill>
                        </a:rPr>
                        <a:t>select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h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88661">
                <a:tc>
                  <a:txBody>
                    <a:bodyPr/>
                    <a:lstStyle/>
                    <a:p>
                      <a:pPr marL="57799" marR="57799" lvl="0" defTabSz="1295400">
                        <a:lnSpc>
                          <a:spcPct val="150000"/>
                        </a:lnSpc>
                        <a:tabLst>
                          <a:tab pos="800100" algn="l"/>
                        </a:tabLst>
                        <a:defRPr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uFill>
                            <a:solidFill>
                              <a:srgbClr val="0048AA"/>
                            </a:solidFill>
                          </a:uFill>
                        </a:rPr>
                        <a:t>ordered iteration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  <a:r>
                        <a:rPr sz="200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 log </a:t>
                      </a: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B w="28575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58702" marR="58702" lvl="0" defTabSz="1295400">
                        <a:lnSpc>
                          <a:spcPct val="150000"/>
                        </a:lnSpc>
                        <a:defRPr sz="1800">
                          <a:uFillTx/>
                        </a:defRPr>
                      </a:pPr>
                      <a:r>
                        <a:rPr sz="2000" i="1" dirty="0">
                          <a:uFill>
                            <a:solidFill/>
                          </a:u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N</a:t>
                      </a:r>
                    </a:p>
                  </a:txBody>
                  <a:tcPr marL="50800" marR="50800" marT="50800" marB="50800" anchor="ctr" horzOverflow="overflow">
                    <a:lnR w="28575">
                      <a:miter lim="400000"/>
                    </a:lnR>
                    <a:lnB w="28575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78" name="Shape 378"/>
          <p:cNvSpPr/>
          <p:nvPr/>
        </p:nvSpPr>
        <p:spPr>
          <a:xfrm>
            <a:off x="9436100" y="4038600"/>
            <a:ext cx="35052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h = height of BST</a:t>
            </a:r>
            <a:b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</a:b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(proportional to log N</a:t>
            </a:r>
            <a:b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</a:br>
            <a:r>
              <a:rPr sz="16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if keys inserted in random order)</a:t>
            </a:r>
          </a:p>
        </p:txBody>
      </p:sp>
      <p:sp>
        <p:nvSpPr>
          <p:cNvPr id="379" name="Shape 379"/>
          <p:cNvSpPr/>
          <p:nvPr/>
        </p:nvSpPr>
        <p:spPr>
          <a:xfrm>
            <a:off x="812800" y="8394700"/>
            <a:ext cx="7886700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uFillTx/>
              </a:defRPr>
            </a:pPr>
            <a:r>
              <a:rPr sz="1600" b="1">
                <a:uFill>
                  <a:solidFill/>
                </a:uFill>
              </a:rPr>
              <a:t>order of growth of running time of ordered symbol table operations</a:t>
            </a:r>
          </a:p>
        </p:txBody>
      </p:sp>
      <p:sp>
        <p:nvSpPr>
          <p:cNvPr id="380" name="Shape 380"/>
          <p:cNvSpPr/>
          <p:nvPr/>
        </p:nvSpPr>
        <p:spPr>
          <a:xfrm>
            <a:off x="8001000" y="3151673"/>
            <a:ext cx="1485900" cy="1179027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81" name="Shape 381"/>
          <p:cNvSpPr/>
          <p:nvPr/>
        </p:nvSpPr>
        <p:spPr>
          <a:xfrm>
            <a:off x="7995298" y="3870659"/>
            <a:ext cx="1495323" cy="463761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82" name="Shape 382"/>
          <p:cNvSpPr/>
          <p:nvPr/>
        </p:nvSpPr>
        <p:spPr>
          <a:xfrm flipV="1">
            <a:off x="8001000" y="4333361"/>
            <a:ext cx="1490822" cy="263315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83" name="Shape 383"/>
          <p:cNvSpPr/>
          <p:nvPr/>
        </p:nvSpPr>
        <p:spPr>
          <a:xfrm flipV="1">
            <a:off x="8001000" y="4333247"/>
            <a:ext cx="1490970" cy="2550672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84" name="Shape 384"/>
          <p:cNvSpPr/>
          <p:nvPr/>
        </p:nvSpPr>
        <p:spPr>
          <a:xfrm flipV="1">
            <a:off x="8001000" y="4333107"/>
            <a:ext cx="1491161" cy="1704836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85" name="Shape 385"/>
          <p:cNvSpPr/>
          <p:nvPr/>
        </p:nvSpPr>
        <p:spPr>
          <a:xfrm flipV="1">
            <a:off x="8001000" y="4332930"/>
            <a:ext cx="1491411" cy="1089970"/>
          </a:xfrm>
          <a:prstGeom prst="line">
            <a:avLst/>
          </a:prstGeom>
          <a:ln w="25400">
            <a:solidFill>
              <a:srgbClr val="8D3124"/>
            </a:solidFill>
            <a:round/>
            <a:headEnd type="triangle"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endpapers.pdf"/>
          <p:cNvPicPr/>
          <p:nvPr/>
        </p:nvPicPr>
        <p:blipFill>
          <a:blip r:embed="rId2">
            <a:alphaModFix amt="20000"/>
            <a:extLst/>
          </a:blip>
          <a:srcRect l="24870" t="6296" r="16541" b="31489"/>
          <a:stretch>
            <a:fillRect/>
          </a:stretch>
        </p:blipFill>
        <p:spPr>
          <a:xfrm rot="16200000">
            <a:off x="1612899" y="-1612901"/>
            <a:ext cx="9779002" cy="13004801"/>
          </a:xfrm>
          <a:prstGeom prst="rect">
            <a:avLst/>
          </a:prstGeom>
          <a:ln w="12700">
            <a:round/>
          </a:ln>
        </p:spPr>
      </p:pic>
      <p:sp>
        <p:nvSpPr>
          <p:cNvPr id="388" name="Shape 388"/>
          <p:cNvSpPr/>
          <p:nvPr/>
        </p:nvSpPr>
        <p:spPr>
          <a:xfrm>
            <a:off x="660063" y="7467600"/>
            <a:ext cx="3657601" cy="27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lnSpc>
                <a:spcPts val="2300"/>
              </a:lnSpc>
              <a:defRPr sz="1400" b="1" spc="154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/>
              </a:defRPr>
            </a:lvl1pPr>
          </a:lstStyle>
          <a:p>
            <a:pPr lvl="0">
              <a:defRPr sz="1800" b="0" spc="0">
                <a:uFillTx/>
              </a:defRPr>
            </a:pPr>
            <a:r>
              <a:rPr sz="1400" b="1" spc="154">
                <a:uFill>
                  <a:solidFill/>
                </a:uFill>
                <a:hlinkClick r:id="rId3"/>
              </a:rPr>
              <a:t>http://algs4.cs.princeton.edu</a:t>
            </a:r>
          </a:p>
        </p:txBody>
      </p:sp>
      <p:sp>
        <p:nvSpPr>
          <p:cNvPr id="389" name="Shape 389"/>
          <p:cNvSpPr/>
          <p:nvPr/>
        </p:nvSpPr>
        <p:spPr>
          <a:xfrm>
            <a:off x="5638756" y="4000501"/>
            <a:ext cx="6516025" cy="1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90" name="cover-gray2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3600" y="3365500"/>
            <a:ext cx="3263900" cy="4093706"/>
          </a:xfrm>
          <a:prstGeom prst="rect">
            <a:avLst/>
          </a:prstGeom>
          <a:ln w="12700">
            <a:round/>
          </a:ln>
        </p:spPr>
      </p:pic>
      <p:sp>
        <p:nvSpPr>
          <p:cNvPr id="391" name="Shape 39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BSTs</a:t>
            </a:r>
          </a:p>
          <a:p>
            <a:pPr lvl="1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ordered operations</a:t>
            </a:r>
          </a:p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deletion</a:t>
            </a:r>
          </a:p>
        </p:txBody>
      </p:sp>
      <p:sp>
        <p:nvSpPr>
          <p:cNvPr id="392" name="Shape 3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b="0" cap="none" spc="0">
                <a:uFillTx/>
              </a:defRPr>
            </a:pPr>
            <a:r>
              <a:rPr sz="3750" b="1" cap="small" spc="150">
                <a:uFill>
                  <a:solidFill/>
                </a:uFill>
              </a:rPr>
              <a:t>3.2  Binary Search Trees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endpapers.pdf"/>
          <p:cNvPicPr/>
          <p:nvPr/>
        </p:nvPicPr>
        <p:blipFill>
          <a:blip r:embed="rId2">
            <a:alphaModFix amt="20000"/>
            <a:extLst/>
          </a:blip>
          <a:srcRect l="24870" t="6296" r="16541" b="31489"/>
          <a:stretch>
            <a:fillRect/>
          </a:stretch>
        </p:blipFill>
        <p:spPr>
          <a:xfrm rot="16200000">
            <a:off x="1612899" y="-1612901"/>
            <a:ext cx="9779002" cy="13004801"/>
          </a:xfrm>
          <a:prstGeom prst="rect">
            <a:avLst/>
          </a:prstGeom>
          <a:ln w="12700">
            <a:round/>
          </a:ln>
        </p:spPr>
      </p:pic>
      <p:sp>
        <p:nvSpPr>
          <p:cNvPr id="534" name="Shape 534"/>
          <p:cNvSpPr/>
          <p:nvPr/>
        </p:nvSpPr>
        <p:spPr>
          <a:xfrm>
            <a:off x="660063" y="7467600"/>
            <a:ext cx="3657601" cy="27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lnSpc>
                <a:spcPts val="2300"/>
              </a:lnSpc>
              <a:defRPr sz="1400" b="1" spc="154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/>
              </a:defRPr>
            </a:lvl1pPr>
          </a:lstStyle>
          <a:p>
            <a:pPr lvl="0">
              <a:defRPr sz="1800" b="0" spc="0">
                <a:uFillTx/>
              </a:defRPr>
            </a:pPr>
            <a:r>
              <a:rPr sz="1400" b="1" spc="154">
                <a:uFill>
                  <a:solidFill/>
                </a:uFill>
                <a:hlinkClick r:id="rId3"/>
              </a:rPr>
              <a:t>http://algs4.cs.princeton.edu</a:t>
            </a:r>
          </a:p>
        </p:txBody>
      </p:sp>
      <p:sp>
        <p:nvSpPr>
          <p:cNvPr id="535" name="Shape 535"/>
          <p:cNvSpPr/>
          <p:nvPr/>
        </p:nvSpPr>
        <p:spPr>
          <a:xfrm>
            <a:off x="5638756" y="4000501"/>
            <a:ext cx="6516025" cy="1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536" name="cover-gray2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3600" y="3365500"/>
            <a:ext cx="3263900" cy="4093706"/>
          </a:xfrm>
          <a:prstGeom prst="rect">
            <a:avLst/>
          </a:prstGeom>
          <a:ln w="12700">
            <a:round/>
          </a:ln>
        </p:spPr>
      </p:pic>
      <p:sp>
        <p:nvSpPr>
          <p:cNvPr id="537" name="Shape 5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BSTs</a:t>
            </a:r>
          </a:p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3000" i="1">
                <a:solidFill>
                  <a:srgbClr val="BABABA"/>
                </a:solidFill>
                <a:uFill>
                  <a:solidFill>
                    <a:srgbClr val="BABABA"/>
                  </a:solidFill>
                </a:uFill>
              </a:rPr>
              <a:t>ordered operations</a:t>
            </a:r>
          </a:p>
          <a:p>
            <a:pPr lvl="1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deletion</a:t>
            </a:r>
          </a:p>
        </p:txBody>
      </p:sp>
      <p:sp>
        <p:nvSpPr>
          <p:cNvPr id="538" name="Shape 5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b="0" cap="none" spc="0">
                <a:uFillTx/>
              </a:defRPr>
            </a:pPr>
            <a:r>
              <a:rPr sz="3750" b="1" cap="small" spc="150">
                <a:uFill>
                  <a:solidFill/>
                </a:uFill>
              </a:rPr>
              <a:t>3.2  Binary Search Trees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0" name="endpapers.pdf"/>
          <p:cNvPicPr/>
          <p:nvPr/>
        </p:nvPicPr>
        <p:blipFill>
          <a:blip r:embed="rId2">
            <a:alphaModFix amt="20000"/>
            <a:extLst/>
          </a:blip>
          <a:srcRect l="24870" t="6296" r="16541" b="31489"/>
          <a:stretch>
            <a:fillRect/>
          </a:stretch>
        </p:blipFill>
        <p:spPr>
          <a:xfrm rot="16200000">
            <a:off x="1612899" y="-1612901"/>
            <a:ext cx="9779002" cy="13004801"/>
          </a:xfrm>
          <a:prstGeom prst="rect">
            <a:avLst/>
          </a:prstGeom>
          <a:ln w="12700">
            <a:round/>
          </a:ln>
        </p:spPr>
      </p:pic>
      <p:pic>
        <p:nvPicPr>
          <p:cNvPr id="541" name="cover2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3600" y="3361625"/>
            <a:ext cx="3263900" cy="4093707"/>
          </a:xfrm>
          <a:prstGeom prst="rect">
            <a:avLst/>
          </a:prstGeom>
          <a:ln w="12700">
            <a:round/>
          </a:ln>
        </p:spPr>
      </p:pic>
      <p:sp>
        <p:nvSpPr>
          <p:cNvPr id="542" name="Shape 542"/>
          <p:cNvSpPr/>
          <p:nvPr/>
        </p:nvSpPr>
        <p:spPr>
          <a:xfrm>
            <a:off x="660063" y="7467600"/>
            <a:ext cx="3657601" cy="27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lnSpc>
                <a:spcPts val="2300"/>
              </a:lnSpc>
              <a:defRPr sz="1400" b="1" spc="154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4"/>
              </a:defRPr>
            </a:lvl1pPr>
          </a:lstStyle>
          <a:p>
            <a:pPr lvl="0">
              <a:defRPr sz="1800" b="0" spc="0">
                <a:uFillTx/>
              </a:defRPr>
            </a:pPr>
            <a:r>
              <a:rPr sz="1400" b="1" spc="154">
                <a:uFill>
                  <a:solidFill/>
                </a:uFill>
                <a:hlinkClick r:id="rId4"/>
              </a:rPr>
              <a:t>http://algs4.cs.princeton.edu</a:t>
            </a:r>
          </a:p>
        </p:txBody>
      </p:sp>
      <p:sp>
        <p:nvSpPr>
          <p:cNvPr id="543" name="Shape 543"/>
          <p:cNvSpPr/>
          <p:nvPr/>
        </p:nvSpPr>
        <p:spPr>
          <a:xfrm>
            <a:off x="5638756" y="4000501"/>
            <a:ext cx="6516025" cy="1"/>
          </a:xfrm>
          <a:prstGeom prst="line">
            <a:avLst/>
          </a:prstGeom>
          <a:ln w="19050">
            <a:solidFill/>
            <a:round/>
          </a:ln>
        </p:spPr>
        <p:txBody>
          <a:bodyPr lIns="0" tIns="0" rIns="0" bIns="0"/>
          <a:lstStyle/>
          <a:p>
            <a:pPr marL="0" marR="0" lvl="0" defTabSz="457200">
              <a:lnSpc>
                <a:spcPct val="100000"/>
              </a:lnSpc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44" name="Shape 544"/>
          <p:cNvSpPr/>
          <p:nvPr/>
        </p:nvSpPr>
        <p:spPr>
          <a:xfrm>
            <a:off x="0" y="0"/>
            <a:ext cx="13004800" cy="1066800"/>
          </a:xfrm>
          <a:prstGeom prst="rect">
            <a:avLst/>
          </a:prstGeom>
          <a:solidFill>
            <a:srgbClr val="8D3124"/>
          </a:solidFill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ct val="100000"/>
              </a:lnSpc>
              <a:defRPr sz="5200" spc="26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  <a:uFillTx/>
              </a:defRPr>
            </a:pPr>
            <a:r>
              <a:rPr sz="5200" spc="26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Algorithms</a:t>
            </a:r>
          </a:p>
        </p:txBody>
      </p:sp>
      <p:sp>
        <p:nvSpPr>
          <p:cNvPr id="545" name="Shape 545"/>
          <p:cNvSpPr/>
          <p:nvPr/>
        </p:nvSpPr>
        <p:spPr>
          <a:xfrm>
            <a:off x="5626100" y="254000"/>
            <a:ext cx="4826000" cy="5461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ct val="100000"/>
              </a:lnSpc>
              <a:defRPr sz="2100" cap="small" spc="10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  <a:uFillTx/>
              </a:defRPr>
            </a:pPr>
            <a:r>
              <a:rPr sz="2100" cap="small" spc="10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Robert Sedgewick  |  Kevin Wayne</a:t>
            </a:r>
          </a:p>
        </p:txBody>
      </p:sp>
      <p:sp>
        <p:nvSpPr>
          <p:cNvPr id="546" name="Shape 5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b="0" cap="none" spc="0">
                <a:uFillTx/>
              </a:defRPr>
            </a:pPr>
            <a:r>
              <a:rPr sz="3750" b="1" cap="small" spc="150">
                <a:uFill>
                  <a:solidFill/>
                </a:uFill>
              </a:rPr>
              <a:t>3.2  Binary Search Trees</a:t>
            </a:r>
          </a:p>
        </p:txBody>
      </p:sp>
      <p:sp>
        <p:nvSpPr>
          <p:cNvPr id="547" name="Shape 5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BSTs </a:t>
            </a:r>
          </a:p>
          <a:p>
            <a:pPr lvl="0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ordered operations</a:t>
            </a:r>
          </a:p>
          <a:p>
            <a:pPr lvl="0">
              <a:defRPr sz="1800" i="0">
                <a:uFillTx/>
              </a:defRPr>
            </a:pPr>
            <a:r>
              <a:rPr sz="3000" i="1">
                <a:uFill>
                  <a:solidFill/>
                </a:uFill>
              </a:rPr>
              <a:t>deletion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Search.  </a:t>
            </a:r>
            <a:r>
              <a:rPr sz="2400">
                <a:uFill>
                  <a:solidFill/>
                </a:uFill>
              </a:rPr>
              <a:t>If less, go left; if greater, go right; if equal, search hit.</a:t>
            </a:r>
          </a:p>
        </p:txBody>
      </p:sp>
      <p:sp>
        <p:nvSpPr>
          <p:cNvPr id="143" name="Shape 143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6</a:t>
            </a:fld>
            <a:endParaRPr sz="1200">
              <a:uFill>
                <a:solidFill/>
              </a:uFill>
            </a:endParaRPr>
          </a:p>
        </p:txBody>
      </p:sp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169" name="Group 169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145" name="Shape 145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A</a:t>
              </a:r>
            </a:p>
          </p:txBody>
        </p:sp>
        <p:sp>
          <p:nvSpPr>
            <p:cNvPr id="162" name="Shape 162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C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164" name="Shape 164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E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166" name="Shape 166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170" name="Shape 170"/>
          <p:cNvSpPr/>
          <p:nvPr/>
        </p:nvSpPr>
        <p:spPr>
          <a:xfrm>
            <a:off x="6794499" y="59943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H</a:t>
            </a:r>
          </a:p>
        </p:txBody>
      </p:sp>
      <p:grpSp>
        <p:nvGrpSpPr>
          <p:cNvPr id="173" name="Group 173"/>
          <p:cNvGrpSpPr/>
          <p:nvPr/>
        </p:nvGrpSpPr>
        <p:grpSpPr>
          <a:xfrm>
            <a:off x="7377138" y="6057900"/>
            <a:ext cx="2523665" cy="673100"/>
            <a:chOff x="0" y="0"/>
            <a:chExt cx="2523663" cy="673100"/>
          </a:xfrm>
        </p:grpSpPr>
        <p:sp>
          <p:nvSpPr>
            <p:cNvPr id="171" name="Shape 171"/>
            <p:cNvSpPr/>
            <p:nvPr/>
          </p:nvSpPr>
          <p:spPr>
            <a:xfrm>
              <a:off x="594390" y="0"/>
              <a:ext cx="1929274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compare H and R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(go left)</a:t>
              </a:r>
            </a:p>
          </p:txBody>
        </p:sp>
        <p:sp>
          <p:nvSpPr>
            <p:cNvPr id="172" name="Shape 172"/>
            <p:cNvSpPr/>
            <p:nvPr/>
          </p:nvSpPr>
          <p:spPr>
            <a:xfrm>
              <a:off x="0" y="160584"/>
              <a:ext cx="506573" cy="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174" name="Shape 174"/>
          <p:cNvSpPr/>
          <p:nvPr/>
        </p:nvSpPr>
        <p:spPr>
          <a:xfrm>
            <a:off x="927100" y="3213100"/>
            <a:ext cx="3236134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successful search for H</a:t>
            </a:r>
          </a:p>
        </p:txBody>
      </p:sp>
      <p:sp>
        <p:nvSpPr>
          <p:cNvPr id="175" name="Shape 175"/>
          <p:cNvSpPr/>
          <p:nvPr/>
        </p:nvSpPr>
        <p:spPr>
          <a:xfrm>
            <a:off x="6248399" y="59944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1855720"/>
      </p:ext>
    </p:extLst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Search.  </a:t>
            </a:r>
            <a:r>
              <a:rPr sz="2400">
                <a:uFill>
                  <a:solidFill/>
                </a:uFill>
              </a:rPr>
              <a:t>If less, go left; if greater, go right; if equal, search hit.</a:t>
            </a:r>
          </a:p>
        </p:txBody>
      </p:sp>
      <p:sp>
        <p:nvSpPr>
          <p:cNvPr id="178" name="Shape 178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7</a:t>
            </a:fld>
            <a:endParaRPr sz="1200">
              <a:uFill>
                <a:solidFill/>
              </a:uFill>
            </a:endParaRPr>
          </a:p>
        </p:txBody>
      </p:sp>
      <p:sp>
        <p:nvSpPr>
          <p:cNvPr id="179" name="Shape 1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204" name="Group 204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180" name="Shape 180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B5B5B5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X</a:t>
              </a:r>
            </a:p>
          </p:txBody>
        </p:sp>
        <p:sp>
          <p:nvSpPr>
            <p:cNvPr id="195" name="Shape 195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R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A</a:t>
              </a:r>
            </a:p>
          </p:txBody>
        </p:sp>
        <p:sp>
          <p:nvSpPr>
            <p:cNvPr id="197" name="Shape 197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C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199" name="Shape 199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E</a:t>
              </a:r>
            </a:p>
          </p:txBody>
        </p:sp>
        <p:sp>
          <p:nvSpPr>
            <p:cNvPr id="200" name="Shape 200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B5B5B5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2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rPr>
                <a:t>S</a:t>
              </a:r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205" name="Shape 205"/>
          <p:cNvSpPr/>
          <p:nvPr/>
        </p:nvSpPr>
        <p:spPr>
          <a:xfrm>
            <a:off x="5549899" y="70484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H</a:t>
            </a:r>
          </a:p>
        </p:txBody>
      </p:sp>
      <p:grpSp>
        <p:nvGrpSpPr>
          <p:cNvPr id="208" name="Group 208"/>
          <p:cNvGrpSpPr/>
          <p:nvPr/>
        </p:nvGrpSpPr>
        <p:grpSpPr>
          <a:xfrm>
            <a:off x="6145238" y="7099300"/>
            <a:ext cx="2534083" cy="673100"/>
            <a:chOff x="0" y="0"/>
            <a:chExt cx="2534081" cy="673100"/>
          </a:xfrm>
        </p:grpSpPr>
        <p:sp>
          <p:nvSpPr>
            <p:cNvPr id="206" name="Shape 206"/>
            <p:cNvSpPr/>
            <p:nvPr/>
          </p:nvSpPr>
          <p:spPr>
            <a:xfrm>
              <a:off x="583972" y="0"/>
              <a:ext cx="1950110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compare H and H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(search hit)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0" y="160584"/>
              <a:ext cx="506573" cy="1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209" name="Shape 209"/>
          <p:cNvSpPr/>
          <p:nvPr/>
        </p:nvSpPr>
        <p:spPr>
          <a:xfrm>
            <a:off x="927100" y="3213100"/>
            <a:ext cx="3236134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successful search for H</a:t>
            </a:r>
          </a:p>
        </p:txBody>
      </p:sp>
      <p:sp>
        <p:nvSpPr>
          <p:cNvPr id="210" name="Shape 210"/>
          <p:cNvSpPr/>
          <p:nvPr/>
        </p:nvSpPr>
        <p:spPr>
          <a:xfrm>
            <a:off x="4940299" y="70231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6132185"/>
      </p:ext>
    </p:extLst>
  </p:cSld>
  <p:clrMapOvr>
    <a:masterClrMapping/>
  </p:clrMapOvr>
  <p:transition spd="med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Search.  </a:t>
            </a:r>
            <a:r>
              <a:rPr sz="2400">
                <a:uFill>
                  <a:solidFill/>
                </a:uFill>
              </a:rPr>
              <a:t>If less, go left; if greater, go right; if equal, search hit.</a:t>
            </a:r>
          </a:p>
        </p:txBody>
      </p:sp>
      <p:sp>
        <p:nvSpPr>
          <p:cNvPr id="213" name="Shape 213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8</a:t>
            </a:fld>
            <a:endParaRPr sz="1200">
              <a:uFill>
                <a:solidFill/>
              </a:uFill>
            </a:endParaRPr>
          </a:p>
        </p:txBody>
      </p:sp>
      <p:sp>
        <p:nvSpPr>
          <p:cNvPr id="214" name="Shape 2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sp>
        <p:nvSpPr>
          <p:cNvPr id="215" name="Shape 215"/>
          <p:cNvSpPr/>
          <p:nvPr/>
        </p:nvSpPr>
        <p:spPr>
          <a:xfrm>
            <a:off x="927100" y="3213100"/>
            <a:ext cx="3560951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unsuccessful search for G</a:t>
            </a:r>
          </a:p>
        </p:txBody>
      </p:sp>
      <p:grpSp>
        <p:nvGrpSpPr>
          <p:cNvPr id="240" name="Group 240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216" name="Shape 216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X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A</a:t>
              </a:r>
            </a:p>
          </p:txBody>
        </p:sp>
        <p:sp>
          <p:nvSpPr>
            <p:cNvPr id="233" name="Shape 233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C</a:t>
              </a:r>
            </a:p>
          </p:txBody>
        </p:sp>
        <p:sp>
          <p:nvSpPr>
            <p:cNvPr id="234" name="Shape 234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235" name="Shape 235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E</a:t>
              </a:r>
            </a:p>
          </p:txBody>
        </p:sp>
        <p:sp>
          <p:nvSpPr>
            <p:cNvPr id="236" name="Shape 236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S</a:t>
              </a:r>
            </a:p>
          </p:txBody>
        </p:sp>
        <p:sp>
          <p:nvSpPr>
            <p:cNvPr id="237" name="Shape 237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782571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005493"/>
                </a:solidFill>
                <a:uFill>
                  <a:solidFill>
                    <a:srgbClr val="0048AA"/>
                  </a:solidFill>
                </a:uFill>
              </a:rPr>
              <a:t>Search.  </a:t>
            </a:r>
            <a:r>
              <a:rPr sz="2400">
                <a:uFill>
                  <a:solidFill/>
                </a:uFill>
              </a:rPr>
              <a:t>If less, go left; if greater, go right; if equal, search hit.</a:t>
            </a:r>
          </a:p>
        </p:txBody>
      </p:sp>
      <p:sp>
        <p:nvSpPr>
          <p:cNvPr id="243" name="Shape 243"/>
          <p:cNvSpPr>
            <a:spLocks noGrp="1"/>
          </p:cNvSpPr>
          <p:nvPr>
            <p:ph type="sldNum" sz="quarter" idx="2"/>
          </p:nvPr>
        </p:nvSpPr>
        <p:spPr>
          <a:xfrm>
            <a:off x="12618177" y="9376240"/>
            <a:ext cx="307240" cy="2921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uFillTx/>
              </a:defRPr>
            </a:pPr>
            <a:fld id="{86CB4B4D-7CA3-9044-876B-883B54F8677D}" type="slidenum">
              <a:rPr sz="1200">
                <a:uFill>
                  <a:solidFill/>
                </a:uFill>
              </a:rPr>
              <a:t>9</a:t>
            </a:fld>
            <a:endParaRPr sz="1200">
              <a:uFill>
                <a:solidFill/>
              </a:uFill>
            </a:endParaRPr>
          </a:p>
        </p:txBody>
      </p:sp>
      <p:sp>
        <p:nvSpPr>
          <p:cNvPr id="244" name="Shape 2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Binary search tree demo</a:t>
            </a:r>
          </a:p>
        </p:txBody>
      </p:sp>
      <p:grpSp>
        <p:nvGrpSpPr>
          <p:cNvPr id="247" name="Group 247"/>
          <p:cNvGrpSpPr/>
          <p:nvPr/>
        </p:nvGrpSpPr>
        <p:grpSpPr>
          <a:xfrm>
            <a:off x="5289893" y="2882900"/>
            <a:ext cx="1911008" cy="1028701"/>
            <a:chOff x="0" y="0"/>
            <a:chExt cx="1911006" cy="1028700"/>
          </a:xfrm>
        </p:grpSpPr>
        <p:sp>
          <p:nvSpPr>
            <p:cNvPr id="245" name="Shape 245"/>
            <p:cNvSpPr/>
            <p:nvPr/>
          </p:nvSpPr>
          <p:spPr>
            <a:xfrm>
              <a:off x="0" y="0"/>
              <a:ext cx="1907743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compare G and S</a:t>
              </a:r>
            </a:p>
            <a:p>
              <a:pPr lvl="0" algn="ctr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1600">
                  <a:solidFill>
                    <a:srgbClr val="8D3124"/>
                  </a:solidFill>
                  <a:uFill>
                    <a:solidFill>
                      <a:srgbClr val="8D3124"/>
                    </a:solidFill>
                  </a:uFill>
                </a:rPr>
                <a:t>(go left)</a:t>
              </a:r>
            </a:p>
          </p:txBody>
        </p:sp>
        <p:sp>
          <p:nvSpPr>
            <p:cNvPr id="246" name="Shape 246"/>
            <p:cNvSpPr/>
            <p:nvPr/>
          </p:nvSpPr>
          <p:spPr>
            <a:xfrm flipH="1" flipV="1">
              <a:off x="1501617" y="541584"/>
              <a:ext cx="409390" cy="487117"/>
            </a:xfrm>
            <a:prstGeom prst="line">
              <a:avLst/>
            </a:prstGeom>
            <a:noFill/>
            <a:ln w="25400" cap="flat">
              <a:solidFill>
                <a:srgbClr val="8D3124"/>
              </a:solidFill>
              <a:prstDash val="solid"/>
              <a:round/>
              <a:head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272" name="Group 272"/>
          <p:cNvGrpSpPr/>
          <p:nvPr/>
        </p:nvGrpSpPr>
        <p:grpSpPr>
          <a:xfrm>
            <a:off x="2910289" y="3962404"/>
            <a:ext cx="6301766" cy="4758063"/>
            <a:chOff x="0" y="0"/>
            <a:chExt cx="6301764" cy="4758062"/>
          </a:xfrm>
        </p:grpSpPr>
        <p:sp>
          <p:nvSpPr>
            <p:cNvPr id="248" name="Shape 248"/>
            <p:cNvSpPr/>
            <p:nvPr/>
          </p:nvSpPr>
          <p:spPr>
            <a:xfrm>
              <a:off x="3554010" y="21843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 flipH="1">
              <a:off x="5674910" y="1193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5992410" y="1193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 flipH="1">
              <a:off x="19284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2245910" y="3263895"/>
              <a:ext cx="540548" cy="97482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 flipH="1">
              <a:off x="721910" y="32638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1033377" y="3265876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4534699" y="247000"/>
              <a:ext cx="1454102" cy="100507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 flipH="1">
              <a:off x="1675013" y="247274"/>
              <a:ext cx="2854758" cy="102187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1676320" y="1269995"/>
              <a:ext cx="1887394" cy="101040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 flipH="1">
              <a:off x="331936" y="1269995"/>
              <a:ext cx="1342475" cy="97275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 flipH="1">
              <a:off x="2258245" y="2252890"/>
              <a:ext cx="1304545" cy="10241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333498" y="2251412"/>
              <a:ext cx="726026" cy="103436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 flipH="1">
              <a:off x="0" y="2250784"/>
              <a:ext cx="337427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5756923" y="1023994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X</a:t>
              </a:r>
            </a:p>
          </p:txBody>
        </p:sp>
        <p:sp>
          <p:nvSpPr>
            <p:cNvPr id="263" name="Shape 263"/>
            <p:cNvSpPr/>
            <p:nvPr/>
          </p:nvSpPr>
          <p:spPr>
            <a:xfrm>
              <a:off x="3336856" y="2035289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R</a:t>
              </a:r>
            </a:p>
          </p:txBody>
        </p:sp>
        <p:sp>
          <p:nvSpPr>
            <p:cNvPr id="264" name="Shape 264"/>
            <p:cNvSpPr/>
            <p:nvPr/>
          </p:nvSpPr>
          <p:spPr>
            <a:xfrm>
              <a:off x="93194" y="2035289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A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796159" y="3059283"/>
              <a:ext cx="470785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C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2024290" y="3059283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H</a:t>
              </a:r>
            </a:p>
          </p:txBody>
        </p:sp>
        <p:sp>
          <p:nvSpPr>
            <p:cNvPr id="267" name="Shape 267"/>
            <p:cNvSpPr/>
            <p:nvPr/>
          </p:nvSpPr>
          <p:spPr>
            <a:xfrm>
              <a:off x="1471631" y="1023994"/>
              <a:ext cx="470784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E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4299032" y="-1"/>
              <a:ext cx="470784" cy="47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S</a:t>
              </a:r>
            </a:p>
          </p:txBody>
        </p:sp>
        <p:sp>
          <p:nvSpPr>
            <p:cNvPr id="269" name="Shape 269"/>
            <p:cNvSpPr/>
            <p:nvPr/>
          </p:nvSpPr>
          <p:spPr>
            <a:xfrm flipH="1">
              <a:off x="2474510" y="4241795"/>
              <a:ext cx="337428" cy="51423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792010" y="4241795"/>
              <a:ext cx="309355" cy="516268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lvl="0" defTabSz="457200">
                <a:lnSpc>
                  <a:spcPct val="100000"/>
                </a:lnSpc>
                <a:defRPr sz="1200">
                  <a:solidFill>
                    <a:srgbClr val="000000"/>
                  </a:solidFill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550710" y="4051295"/>
              <a:ext cx="470785" cy="471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marL="7224" marR="7224" algn="ctr">
                <a:lnSpc>
                  <a:spcPct val="100000"/>
                </a:lnSpc>
                <a:defRPr sz="2200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pPr lvl="0">
                <a:defRPr sz="1800">
                  <a:uFillTx/>
                </a:defRPr>
              </a:pPr>
              <a:r>
                <a:rPr sz="2200">
                  <a:uFill>
                    <a:solidFill/>
                  </a:uFill>
                </a:rPr>
                <a:t>M</a:t>
              </a:r>
            </a:p>
          </p:txBody>
        </p:sp>
      </p:grpSp>
      <p:sp>
        <p:nvSpPr>
          <p:cNvPr id="273" name="Shape 273"/>
          <p:cNvSpPr/>
          <p:nvPr/>
        </p:nvSpPr>
        <p:spPr>
          <a:xfrm>
            <a:off x="6629399" y="3962399"/>
            <a:ext cx="470785" cy="471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12700">
            <a:solidFill>
              <a:srgbClr val="000000">
                <a:alpha val="0"/>
              </a:srgbClr>
            </a:solidFill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L="7224" marR="7224" algn="ctr">
              <a:lnSpc>
                <a:spcPct val="100000"/>
              </a:lnSpc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G</a:t>
            </a:r>
          </a:p>
        </p:txBody>
      </p:sp>
      <p:sp>
        <p:nvSpPr>
          <p:cNvPr id="274" name="Shape 274"/>
          <p:cNvSpPr/>
          <p:nvPr/>
        </p:nvSpPr>
        <p:spPr>
          <a:xfrm>
            <a:off x="927100" y="3213100"/>
            <a:ext cx="3560951" cy="39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defRPr sz="2000" b="1"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8D3124"/>
                </a:solidFill>
                <a:uFill>
                  <a:solidFill>
                    <a:srgbClr val="8D3124"/>
                  </a:solidFill>
                </a:uFill>
              </a:rPr>
              <a:t>unsuccessful search for G</a:t>
            </a:r>
          </a:p>
        </p:txBody>
      </p:sp>
      <p:sp>
        <p:nvSpPr>
          <p:cNvPr id="275" name="Shape 275"/>
          <p:cNvSpPr/>
          <p:nvPr/>
        </p:nvSpPr>
        <p:spPr>
          <a:xfrm>
            <a:off x="7213599" y="3962400"/>
            <a:ext cx="469902" cy="4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8D3124">
              <a:alpha val="33000"/>
            </a:srgbClr>
          </a:solidFill>
          <a:ln w="12700">
            <a:solidFill/>
            <a:round/>
          </a:ln>
        </p:spPr>
        <p:txBody>
          <a:bodyPr lIns="0" tIns="0" rIns="0" bIns="0" anchor="ctr"/>
          <a:lstStyle/>
          <a:p>
            <a:pPr marL="7224" marR="7224" lvl="0" algn="ctr">
              <a:lnSpc>
                <a:spcPct val="100000"/>
              </a:lnSpc>
              <a:defRPr sz="22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8176649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F2F2F2"/>
      </a:dk1>
      <a:lt1>
        <a:srgbClr val="8D3124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-Bold"/>
        <a:ea typeface="Helvetica-Bold"/>
        <a:cs typeface="Helvetica-Bold"/>
      </a:majorFont>
      <a:minorFont>
        <a:latin typeface="Futura"/>
        <a:ea typeface="Futura"/>
        <a:cs typeface="Futur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round/>
        </a:ln>
        <a:effectLst>
          <a:outerShdw blurRad="127000" dist="76200" dir="2700000" rotWithShape="0">
            <a:srgbClr val="000000">
              <a:alpha val="75000"/>
            </a:srgbClr>
          </a:outerShdw>
        </a:effectLst>
      </a:spPr>
      <a:bodyPr rot="0" spcFirstLastPara="1" vertOverflow="overflow" horzOverflow="overflow" vert="horz" wrap="square" lIns="203200" tIns="203200" rIns="203200" bIns="203200" numCol="1" spcCol="38100" rtlCol="0" anchor="t">
        <a:spAutoFit/>
      </a:bodyPr>
      <a:lstStyle>
        <a:defPPr marL="7224" marR="7224" indent="0" algn="l" defTabSz="1295400" rtl="0" fontAlgn="auto" latinLnBrk="1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Lucida Sans Typewriter Regular"/>
            <a:ea typeface="Lucida Sans Typewriter Regular"/>
            <a:cs typeface="Lucida Sans Typewriter Regular"/>
            <a:sym typeface="Lucida Sans Typewriter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8D3124"/>
          </a:solidFill>
          <a:prstDash val="solid"/>
          <a:round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58702" marR="58702" indent="0" algn="l" defTabSz="1295400" rtl="0" fontAlgn="auto" latinLnBrk="1" hangingPunct="0">
          <a:lnSpc>
            <a:spcPct val="15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8D3124"/>
            </a:solidFill>
            <a:effectLst/>
            <a:uFill>
              <a:solidFill>
                <a:srgbClr val="8D3124"/>
              </a:solidFill>
            </a:uFill>
            <a:latin typeface="Lucida Sans Regular"/>
            <a:ea typeface="Lucida Sans Regular"/>
            <a:cs typeface="Lucida Sans Regular"/>
            <a:sym typeface="Lucida Sans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-Bold"/>
        <a:ea typeface="Helvetica-Bold"/>
        <a:cs typeface="Helvetica-Bold"/>
      </a:majorFont>
      <a:minorFont>
        <a:latin typeface="Futura"/>
        <a:ea typeface="Futura"/>
        <a:cs typeface="Futur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round/>
        </a:ln>
        <a:effectLst>
          <a:outerShdw blurRad="127000" dist="76200" dir="2700000" rotWithShape="0">
            <a:srgbClr val="000000">
              <a:alpha val="75000"/>
            </a:srgbClr>
          </a:outerShdw>
        </a:effectLst>
      </a:spPr>
      <a:bodyPr rot="0" spcFirstLastPara="1" vertOverflow="overflow" horzOverflow="overflow" vert="horz" wrap="square" lIns="203200" tIns="203200" rIns="203200" bIns="203200" numCol="1" spcCol="38100" rtlCol="0" anchor="t">
        <a:spAutoFit/>
      </a:bodyPr>
      <a:lstStyle>
        <a:defPPr marL="7224" marR="7224" indent="0" algn="l" defTabSz="1295400" rtl="0" fontAlgn="auto" latinLnBrk="1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Lucida Sans Typewriter Regular"/>
            <a:ea typeface="Lucida Sans Typewriter Regular"/>
            <a:cs typeface="Lucida Sans Typewriter Regular"/>
            <a:sym typeface="Lucida Sans Typewriter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8D3124"/>
          </a:solidFill>
          <a:prstDash val="solid"/>
          <a:round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58702" marR="58702" indent="0" algn="l" defTabSz="1295400" rtl="0" fontAlgn="auto" latinLnBrk="1" hangingPunct="0">
          <a:lnSpc>
            <a:spcPct val="15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8D3124"/>
            </a:solidFill>
            <a:effectLst/>
            <a:uFill>
              <a:solidFill>
                <a:srgbClr val="8D3124"/>
              </a:solidFill>
            </a:uFill>
            <a:latin typeface="Lucida Sans Regular"/>
            <a:ea typeface="Lucida Sans Regular"/>
            <a:cs typeface="Lucida Sans Regular"/>
            <a:sym typeface="Lucida Sans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</TotalTime>
  <Words>3113</Words>
  <Application>Microsoft Office PowerPoint</Application>
  <PresentationFormat>Custom</PresentationFormat>
  <Paragraphs>953</Paragraphs>
  <Slides>56</Slides>
  <Notes>13</Notes>
  <HiddenSlides>13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8" baseType="lpstr">
      <vt:lpstr>Futura</vt:lpstr>
      <vt:lpstr>Helvetica</vt:lpstr>
      <vt:lpstr>Helvetica-Bold</vt:lpstr>
      <vt:lpstr>Helvetica-Oblique</vt:lpstr>
      <vt:lpstr>Lucida Grande</vt:lpstr>
      <vt:lpstr>Lucida Sans Regular</vt:lpstr>
      <vt:lpstr>Lucida Sans Typewriter Regular</vt:lpstr>
      <vt:lpstr>Symbol</vt:lpstr>
      <vt:lpstr>Times New Roman</vt:lpstr>
      <vt:lpstr>Times Roman</vt:lpstr>
      <vt:lpstr>ヒラギノ角ゴ ProN W3</vt:lpstr>
      <vt:lpstr>White</vt:lpstr>
      <vt:lpstr>3.2  Binary Search Trees</vt:lpstr>
      <vt:lpstr>Binary search trees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Binary search tree demo</vt:lpstr>
      <vt:lpstr>BST search</vt:lpstr>
      <vt:lpstr>BST Operations</vt:lpstr>
      <vt:lpstr>BST cases</vt:lpstr>
      <vt:lpstr>BST cases</vt:lpstr>
      <vt:lpstr>BST representation in C++</vt:lpstr>
      <vt:lpstr>Correspondence between BSTs and quicksort partitioning</vt:lpstr>
      <vt:lpstr>Correspondence between BSTs and quicksort partitioning</vt:lpstr>
      <vt:lpstr>BSTs:  mathematical analysis</vt:lpstr>
      <vt:lpstr>ST implementations:  summary</vt:lpstr>
      <vt:lpstr>3.2  Binary Search Trees</vt:lpstr>
      <vt:lpstr>ST implementations:  summary</vt:lpstr>
      <vt:lpstr>BST deletion:  lazy approach</vt:lpstr>
      <vt:lpstr>Deleting the minimum</vt:lpstr>
      <vt:lpstr>Hibbard deletion</vt:lpstr>
      <vt:lpstr>Hibbard deletion</vt:lpstr>
      <vt:lpstr>Hibbard deletion</vt:lpstr>
      <vt:lpstr>Hibbard deletion:  Implementation</vt:lpstr>
      <vt:lpstr>Hibbard deletion:  analysis</vt:lpstr>
      <vt:lpstr>ST implementations:  summary</vt:lpstr>
      <vt:lpstr>3.2  Binary Search Trees</vt:lpstr>
      <vt:lpstr>3.2  Binary Search Trees</vt:lpstr>
      <vt:lpstr>Minimum and maximum</vt:lpstr>
      <vt:lpstr>Floor and ceiling</vt:lpstr>
      <vt:lpstr>Computing the floor</vt:lpstr>
      <vt:lpstr>Computing the floor</vt:lpstr>
      <vt:lpstr>Rank and select</vt:lpstr>
      <vt:lpstr>BST implementation:  subtree counts</vt:lpstr>
      <vt:lpstr>Rank</vt:lpstr>
      <vt:lpstr>Selection</vt:lpstr>
      <vt:lpstr>Inorder traversal</vt:lpstr>
      <vt:lpstr>Inorder traversal</vt:lpstr>
      <vt:lpstr>BST:  ordered symbol table operations summary</vt:lpstr>
      <vt:lpstr>3.2  Binary Search Trees</vt:lpstr>
      <vt:lpstr>3.2  Binary Search Trees</vt:lpstr>
      <vt:lpstr>3.2  Binary Search Trees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3.2  Binary Search Trees</dc:title>
  <cp:lastModifiedBy>MM</cp:lastModifiedBy>
  <cp:revision>15</cp:revision>
  <dcterms:modified xsi:type="dcterms:W3CDTF">2018-04-25T19:47:30Z</dcterms:modified>
</cp:coreProperties>
</file>